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98"/>
  </p:notesMasterIdLst>
  <p:sldIdLst>
    <p:sldId id="256" r:id="rId2"/>
    <p:sldId id="257" r:id="rId3"/>
    <p:sldId id="258" r:id="rId4"/>
    <p:sldId id="259" r:id="rId5"/>
    <p:sldId id="261" r:id="rId6"/>
    <p:sldId id="399" r:id="rId7"/>
    <p:sldId id="260" r:id="rId8"/>
    <p:sldId id="396" r:id="rId9"/>
    <p:sldId id="397" r:id="rId10"/>
    <p:sldId id="371" r:id="rId11"/>
    <p:sldId id="265" r:id="rId12"/>
    <p:sldId id="398" r:id="rId13"/>
    <p:sldId id="266" r:id="rId14"/>
    <p:sldId id="267" r:id="rId15"/>
    <p:sldId id="406" r:id="rId16"/>
    <p:sldId id="268" r:id="rId17"/>
    <p:sldId id="269" r:id="rId18"/>
    <p:sldId id="270" r:id="rId19"/>
    <p:sldId id="316" r:id="rId20"/>
    <p:sldId id="355" r:id="rId21"/>
    <p:sldId id="271" r:id="rId22"/>
    <p:sldId id="272" r:id="rId23"/>
    <p:sldId id="317" r:id="rId24"/>
    <p:sldId id="356" r:id="rId25"/>
    <p:sldId id="273" r:id="rId26"/>
    <p:sldId id="374" r:id="rId27"/>
    <p:sldId id="375" r:id="rId28"/>
    <p:sldId id="376" r:id="rId29"/>
    <p:sldId id="377" r:id="rId30"/>
    <p:sldId id="363" r:id="rId31"/>
    <p:sldId id="274" r:id="rId32"/>
    <p:sldId id="368" r:id="rId33"/>
    <p:sldId id="275" r:id="rId34"/>
    <p:sldId id="276" r:id="rId35"/>
    <p:sldId id="277" r:id="rId36"/>
    <p:sldId id="278" r:id="rId37"/>
    <p:sldId id="318" r:id="rId38"/>
    <p:sldId id="279" r:id="rId39"/>
    <p:sldId id="280" r:id="rId40"/>
    <p:sldId id="357" r:id="rId41"/>
    <p:sldId id="389" r:id="rId42"/>
    <p:sldId id="390" r:id="rId43"/>
    <p:sldId id="281" r:id="rId44"/>
    <p:sldId id="392" r:id="rId45"/>
    <p:sldId id="393" r:id="rId46"/>
    <p:sldId id="394" r:id="rId47"/>
    <p:sldId id="395" r:id="rId48"/>
    <p:sldId id="286" r:id="rId49"/>
    <p:sldId id="360" r:id="rId50"/>
    <p:sldId id="291" r:id="rId51"/>
    <p:sldId id="292" r:id="rId52"/>
    <p:sldId id="408" r:id="rId53"/>
    <p:sldId id="294" r:id="rId54"/>
    <p:sldId id="295" r:id="rId55"/>
    <p:sldId id="296" r:id="rId56"/>
    <p:sldId id="297" r:id="rId57"/>
    <p:sldId id="298" r:id="rId58"/>
    <p:sldId id="299" r:id="rId59"/>
    <p:sldId id="319" r:id="rId60"/>
    <p:sldId id="300" r:id="rId61"/>
    <p:sldId id="301" r:id="rId62"/>
    <p:sldId id="302" r:id="rId63"/>
    <p:sldId id="385" r:id="rId64"/>
    <p:sldId id="364" r:id="rId65"/>
    <p:sldId id="365" r:id="rId66"/>
    <p:sldId id="303" r:id="rId67"/>
    <p:sldId id="304" r:id="rId68"/>
    <p:sldId id="305" r:id="rId69"/>
    <p:sldId id="306" r:id="rId70"/>
    <p:sldId id="307" r:id="rId71"/>
    <p:sldId id="308" r:id="rId72"/>
    <p:sldId id="402" r:id="rId73"/>
    <p:sldId id="403" r:id="rId74"/>
    <p:sldId id="404" r:id="rId75"/>
    <p:sldId id="405" r:id="rId76"/>
    <p:sldId id="400" r:id="rId77"/>
    <p:sldId id="313" r:id="rId78"/>
    <p:sldId id="315" r:id="rId79"/>
    <p:sldId id="320" r:id="rId80"/>
    <p:sldId id="321" r:id="rId81"/>
    <p:sldId id="380" r:id="rId82"/>
    <p:sldId id="382" r:id="rId83"/>
    <p:sldId id="383" r:id="rId84"/>
    <p:sldId id="387" r:id="rId85"/>
    <p:sldId id="388" r:id="rId86"/>
    <p:sldId id="323" r:id="rId87"/>
    <p:sldId id="324" r:id="rId88"/>
    <p:sldId id="378" r:id="rId89"/>
    <p:sldId id="401" r:id="rId90"/>
    <p:sldId id="325" r:id="rId91"/>
    <p:sldId id="361" r:id="rId92"/>
    <p:sldId id="362" r:id="rId93"/>
    <p:sldId id="326" r:id="rId94"/>
    <p:sldId id="328" r:id="rId95"/>
    <p:sldId id="329" r:id="rId96"/>
    <p:sldId id="330" r:id="rId97"/>
  </p:sldIdLst>
  <p:sldSz cx="9144000" cy="6858000" type="screen4x3"/>
  <p:notesSz cx="6854825" cy="9750425"/>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8C0"/>
    <a:srgbClr val="EBE8D9"/>
    <a:srgbClr val="E2DDC8"/>
    <a:srgbClr val="D5CEAF"/>
    <a:srgbClr val="BDB281"/>
    <a:srgbClr val="C5BB91"/>
    <a:srgbClr val="FAE99B"/>
    <a:srgbClr val="8A8056"/>
    <a:srgbClr val="E3D38D"/>
    <a:srgbClr val="F0D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9" autoAdjust="0"/>
    <p:restoredTop sz="94699" autoAdjust="0"/>
  </p:normalViewPr>
  <p:slideViewPr>
    <p:cSldViewPr>
      <p:cViewPr varScale="1">
        <p:scale>
          <a:sx n="83" d="100"/>
          <a:sy n="83" d="100"/>
        </p:scale>
        <p:origin x="75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0213" cy="48736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de-DE"/>
          </a:p>
        </p:txBody>
      </p:sp>
      <p:sp>
        <p:nvSpPr>
          <p:cNvPr id="3" name="Datumsplatzhalter 2"/>
          <p:cNvSpPr>
            <a:spLocks noGrp="1"/>
          </p:cNvSpPr>
          <p:nvPr>
            <p:ph type="dt" idx="1"/>
          </p:nvPr>
        </p:nvSpPr>
        <p:spPr>
          <a:xfrm>
            <a:off x="3883025" y="0"/>
            <a:ext cx="2970213" cy="487363"/>
          </a:xfrm>
          <a:prstGeom prst="rect">
            <a:avLst/>
          </a:prstGeom>
        </p:spPr>
        <p:txBody>
          <a:bodyPr vert="horz" lIns="91440" tIns="45720" rIns="91440" bIns="45720" rtlCol="0"/>
          <a:lstStyle>
            <a:lvl1pPr algn="r" eaLnBrk="1" hangingPunct="1">
              <a:defRPr sz="1200">
                <a:latin typeface="Arial" charset="0"/>
              </a:defRPr>
            </a:lvl1pPr>
          </a:lstStyle>
          <a:p>
            <a:pPr>
              <a:defRPr/>
            </a:pPr>
            <a:fld id="{411AC6DD-0A12-4CAB-9451-219315CC911E}" type="datetimeFigureOut">
              <a:rPr lang="de-DE"/>
              <a:pPr>
                <a:defRPr/>
              </a:pPr>
              <a:t>26.01.2024</a:t>
            </a:fld>
            <a:endParaRPr lang="de-DE"/>
          </a:p>
        </p:txBody>
      </p:sp>
      <p:sp>
        <p:nvSpPr>
          <p:cNvPr id="4" name="Folienbildplatzhalter 3"/>
          <p:cNvSpPr>
            <a:spLocks noGrp="1" noRot="1" noChangeAspect="1"/>
          </p:cNvSpPr>
          <p:nvPr>
            <p:ph type="sldImg" idx="2"/>
          </p:nvPr>
        </p:nvSpPr>
        <p:spPr>
          <a:xfrm>
            <a:off x="990600" y="731838"/>
            <a:ext cx="4873625" cy="3656012"/>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630738"/>
            <a:ext cx="5483225" cy="438785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261475"/>
            <a:ext cx="2970213" cy="487363"/>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de-DE"/>
          </a:p>
        </p:txBody>
      </p:sp>
      <p:sp>
        <p:nvSpPr>
          <p:cNvPr id="7" name="Foliennummernplatzhalter 6"/>
          <p:cNvSpPr>
            <a:spLocks noGrp="1"/>
          </p:cNvSpPr>
          <p:nvPr>
            <p:ph type="sldNum" sz="quarter" idx="5"/>
          </p:nvPr>
        </p:nvSpPr>
        <p:spPr>
          <a:xfrm>
            <a:off x="3883025" y="9261475"/>
            <a:ext cx="2970213" cy="4873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7FDC90E-D49E-47E5-A0CD-CF2E6A153E1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18"/>
          <p:cNvSpPr>
            <a:spLocks noGrp="1" noChangeArrowheads="1"/>
          </p:cNvSpPr>
          <p:nvPr>
            <p:ph type="sldNum" sz="quarter" idx="10"/>
          </p:nvPr>
        </p:nvSpPr>
        <p:spPr>
          <a:ln/>
        </p:spPr>
        <p:txBody>
          <a:bodyPr/>
          <a:lstStyle>
            <a:lvl1pPr>
              <a:defRPr/>
            </a:lvl1pPr>
          </a:lstStyle>
          <a:p>
            <a:pPr>
              <a:defRPr/>
            </a:pPr>
            <a:fld id="{8A843094-2BFB-4BA7-BAD9-A07BB07E3502}" type="slidenum">
              <a:rPr lang="de-DE" altLang="de-DE"/>
              <a:pPr>
                <a:defRPr/>
              </a:pPr>
              <a:t>‹Nr.›</a:t>
            </a:fld>
            <a:endParaRPr lang="de-DE" altLang="de-DE"/>
          </a:p>
        </p:txBody>
      </p:sp>
      <p:sp>
        <p:nvSpPr>
          <p:cNvPr id="5" name="Rectangle 219"/>
          <p:cNvSpPr>
            <a:spLocks noGrp="1" noChangeArrowheads="1"/>
          </p:cNvSpPr>
          <p:nvPr>
            <p:ph type="dt" sz="half" idx="11"/>
          </p:nvPr>
        </p:nvSpPr>
        <p:spPr>
          <a:ln/>
        </p:spPr>
        <p:txBody>
          <a:bodyPr/>
          <a:lstStyle>
            <a:lvl1pPr>
              <a:defRPr/>
            </a:lvl1pPr>
          </a:lstStyle>
          <a:p>
            <a:pPr>
              <a:defRPr/>
            </a:pPr>
            <a:endParaRPr lang="de-DE"/>
          </a:p>
        </p:txBody>
      </p:sp>
      <p:sp>
        <p:nvSpPr>
          <p:cNvPr id="6"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22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946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946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18"/>
          <p:cNvSpPr>
            <a:spLocks noGrp="1" noChangeArrowheads="1"/>
          </p:cNvSpPr>
          <p:nvPr>
            <p:ph type="sldNum" sz="quarter" idx="10"/>
          </p:nvPr>
        </p:nvSpPr>
        <p:spPr>
          <a:ln/>
        </p:spPr>
        <p:txBody>
          <a:bodyPr/>
          <a:lstStyle>
            <a:lvl1pPr>
              <a:defRPr/>
            </a:lvl1pPr>
          </a:lstStyle>
          <a:p>
            <a:pPr>
              <a:defRPr/>
            </a:pPr>
            <a:fld id="{57A7EAD3-E846-4F9F-92E2-E118DBFF954C}" type="slidenum">
              <a:rPr lang="de-DE" altLang="de-DE"/>
              <a:pPr>
                <a:defRPr/>
              </a:pPr>
              <a:t>‹Nr.›</a:t>
            </a:fld>
            <a:endParaRPr lang="de-DE" altLang="de-DE"/>
          </a:p>
        </p:txBody>
      </p:sp>
      <p:sp>
        <p:nvSpPr>
          <p:cNvPr id="5" name="Rectangle 219"/>
          <p:cNvSpPr>
            <a:spLocks noGrp="1" noChangeArrowheads="1"/>
          </p:cNvSpPr>
          <p:nvPr>
            <p:ph type="dt" sz="half" idx="11"/>
          </p:nvPr>
        </p:nvSpPr>
        <p:spPr>
          <a:ln/>
        </p:spPr>
        <p:txBody>
          <a:bodyPr/>
          <a:lstStyle>
            <a:lvl1pPr>
              <a:defRPr/>
            </a:lvl1pPr>
          </a:lstStyle>
          <a:p>
            <a:pPr>
              <a:defRPr/>
            </a:pPr>
            <a:endParaRPr lang="de-DE"/>
          </a:p>
        </p:txBody>
      </p:sp>
      <p:sp>
        <p:nvSpPr>
          <p:cNvPr id="6"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21685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abellenplatzhalter 2"/>
          <p:cNvSpPr>
            <a:spLocks noGrp="1"/>
          </p:cNvSpPr>
          <p:nvPr>
            <p:ph type="tbl" idx="1"/>
          </p:nvPr>
        </p:nvSpPr>
        <p:spPr>
          <a:xfrm>
            <a:off x="457200" y="1600200"/>
            <a:ext cx="8229600" cy="4533900"/>
          </a:xfrm>
        </p:spPr>
        <p:txBody>
          <a:bodyPr/>
          <a:lstStyle/>
          <a:p>
            <a:pPr lvl="0"/>
            <a:endParaRPr lang="de-DE" noProof="0"/>
          </a:p>
        </p:txBody>
      </p:sp>
      <p:sp>
        <p:nvSpPr>
          <p:cNvPr id="4" name="Rectangle 218"/>
          <p:cNvSpPr>
            <a:spLocks noGrp="1" noChangeArrowheads="1"/>
          </p:cNvSpPr>
          <p:nvPr>
            <p:ph type="sldNum" sz="quarter" idx="10"/>
          </p:nvPr>
        </p:nvSpPr>
        <p:spPr>
          <a:ln/>
        </p:spPr>
        <p:txBody>
          <a:bodyPr/>
          <a:lstStyle>
            <a:lvl1pPr>
              <a:defRPr/>
            </a:lvl1pPr>
          </a:lstStyle>
          <a:p>
            <a:pPr>
              <a:defRPr/>
            </a:pPr>
            <a:fld id="{E654885F-7242-41F7-9E78-92858E99690B}" type="slidenum">
              <a:rPr lang="de-DE" altLang="de-DE"/>
              <a:pPr>
                <a:defRPr/>
              </a:pPr>
              <a:t>‹Nr.›</a:t>
            </a:fld>
            <a:endParaRPr lang="de-DE" altLang="de-DE"/>
          </a:p>
        </p:txBody>
      </p:sp>
      <p:sp>
        <p:nvSpPr>
          <p:cNvPr id="5" name="Rectangle 219"/>
          <p:cNvSpPr>
            <a:spLocks noGrp="1" noChangeArrowheads="1"/>
          </p:cNvSpPr>
          <p:nvPr>
            <p:ph type="dt" sz="half" idx="11"/>
          </p:nvPr>
        </p:nvSpPr>
        <p:spPr>
          <a:ln/>
        </p:spPr>
        <p:txBody>
          <a:bodyPr/>
          <a:lstStyle>
            <a:lvl1pPr>
              <a:defRPr/>
            </a:lvl1pPr>
          </a:lstStyle>
          <a:p>
            <a:pPr>
              <a:defRPr/>
            </a:pPr>
            <a:endParaRPr lang="de-DE"/>
          </a:p>
        </p:txBody>
      </p:sp>
      <p:sp>
        <p:nvSpPr>
          <p:cNvPr id="6"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09480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946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218"/>
          <p:cNvSpPr>
            <a:spLocks noGrp="1" noChangeArrowheads="1"/>
          </p:cNvSpPr>
          <p:nvPr>
            <p:ph type="sldNum" sz="quarter" idx="10"/>
          </p:nvPr>
        </p:nvSpPr>
        <p:spPr>
          <a:ln/>
        </p:spPr>
        <p:txBody>
          <a:bodyPr/>
          <a:lstStyle>
            <a:lvl1pPr>
              <a:defRPr/>
            </a:lvl1pPr>
          </a:lstStyle>
          <a:p>
            <a:pPr>
              <a:defRPr/>
            </a:pPr>
            <a:fld id="{DED4382B-7F89-4748-B951-BF1F03B7FC90}" type="slidenum">
              <a:rPr lang="de-DE" altLang="de-DE"/>
              <a:pPr>
                <a:defRPr/>
              </a:pPr>
              <a:t>‹Nr.›</a:t>
            </a:fld>
            <a:endParaRPr lang="de-DE" altLang="de-DE"/>
          </a:p>
        </p:txBody>
      </p:sp>
      <p:sp>
        <p:nvSpPr>
          <p:cNvPr id="4" name="Rectangle 219"/>
          <p:cNvSpPr>
            <a:spLocks noGrp="1" noChangeArrowheads="1"/>
          </p:cNvSpPr>
          <p:nvPr>
            <p:ph type="dt" sz="half" idx="11"/>
          </p:nvPr>
        </p:nvSpPr>
        <p:spPr>
          <a:ln/>
        </p:spPr>
        <p:txBody>
          <a:bodyPr/>
          <a:lstStyle>
            <a:lvl1pPr>
              <a:defRPr/>
            </a:lvl1pPr>
          </a:lstStyle>
          <a:p>
            <a:pPr>
              <a:defRPr/>
            </a:pPr>
            <a:endParaRPr lang="de-DE"/>
          </a:p>
        </p:txBody>
      </p:sp>
      <p:sp>
        <p:nvSpPr>
          <p:cNvPr id="5"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217434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33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33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18"/>
          <p:cNvSpPr>
            <a:spLocks noGrp="1" noChangeArrowheads="1"/>
          </p:cNvSpPr>
          <p:nvPr>
            <p:ph type="sldNum" sz="quarter" idx="10"/>
          </p:nvPr>
        </p:nvSpPr>
        <p:spPr>
          <a:ln/>
        </p:spPr>
        <p:txBody>
          <a:bodyPr/>
          <a:lstStyle>
            <a:lvl1pPr>
              <a:defRPr/>
            </a:lvl1pPr>
          </a:lstStyle>
          <a:p>
            <a:pPr>
              <a:defRPr/>
            </a:pPr>
            <a:fld id="{7A2EA841-4EA3-427B-A1A6-B0219627282E}" type="slidenum">
              <a:rPr lang="de-DE" altLang="de-DE"/>
              <a:pPr>
                <a:defRPr/>
              </a:pPr>
              <a:t>‹Nr.›</a:t>
            </a:fld>
            <a:endParaRPr lang="de-DE" altLang="de-DE"/>
          </a:p>
        </p:txBody>
      </p:sp>
      <p:sp>
        <p:nvSpPr>
          <p:cNvPr id="6" name="Rectangle 219"/>
          <p:cNvSpPr>
            <a:spLocks noGrp="1" noChangeArrowheads="1"/>
          </p:cNvSpPr>
          <p:nvPr>
            <p:ph type="dt" sz="half" idx="11"/>
          </p:nvPr>
        </p:nvSpPr>
        <p:spPr>
          <a:ln/>
        </p:spPr>
        <p:txBody>
          <a:bodyPr/>
          <a:lstStyle>
            <a:lvl1pPr>
              <a:defRPr/>
            </a:lvl1pPr>
          </a:lstStyle>
          <a:p>
            <a:pPr>
              <a:defRPr/>
            </a:pPr>
            <a:endParaRPr lang="de-DE"/>
          </a:p>
        </p:txBody>
      </p:sp>
      <p:sp>
        <p:nvSpPr>
          <p:cNvPr id="7"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9554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18"/>
          <p:cNvSpPr>
            <a:spLocks noGrp="1" noChangeArrowheads="1"/>
          </p:cNvSpPr>
          <p:nvPr>
            <p:ph type="sldNum" sz="quarter" idx="10"/>
          </p:nvPr>
        </p:nvSpPr>
        <p:spPr>
          <a:ln/>
        </p:spPr>
        <p:txBody>
          <a:bodyPr/>
          <a:lstStyle>
            <a:lvl1pPr>
              <a:defRPr/>
            </a:lvl1pPr>
          </a:lstStyle>
          <a:p>
            <a:pPr>
              <a:defRPr/>
            </a:pPr>
            <a:fld id="{2A52E5DE-821F-4497-8142-5D1B48EE8CED}" type="slidenum">
              <a:rPr lang="de-DE" altLang="de-DE"/>
              <a:pPr>
                <a:defRPr/>
              </a:pPr>
              <a:t>‹Nr.›</a:t>
            </a:fld>
            <a:endParaRPr lang="de-DE" altLang="de-DE"/>
          </a:p>
        </p:txBody>
      </p:sp>
      <p:sp>
        <p:nvSpPr>
          <p:cNvPr id="5" name="Rectangle 219"/>
          <p:cNvSpPr>
            <a:spLocks noGrp="1" noChangeArrowheads="1"/>
          </p:cNvSpPr>
          <p:nvPr>
            <p:ph type="dt" sz="half" idx="11"/>
          </p:nvPr>
        </p:nvSpPr>
        <p:spPr>
          <a:ln/>
        </p:spPr>
        <p:txBody>
          <a:bodyPr/>
          <a:lstStyle>
            <a:lvl1pPr>
              <a:defRPr/>
            </a:lvl1pPr>
          </a:lstStyle>
          <a:p>
            <a:pPr>
              <a:defRPr/>
            </a:pPr>
            <a:endParaRPr lang="de-DE"/>
          </a:p>
        </p:txBody>
      </p:sp>
      <p:sp>
        <p:nvSpPr>
          <p:cNvPr id="6"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04583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18"/>
          <p:cNvSpPr>
            <a:spLocks noGrp="1" noChangeArrowheads="1"/>
          </p:cNvSpPr>
          <p:nvPr>
            <p:ph type="sldNum" sz="quarter" idx="10"/>
          </p:nvPr>
        </p:nvSpPr>
        <p:spPr>
          <a:ln/>
        </p:spPr>
        <p:txBody>
          <a:bodyPr/>
          <a:lstStyle>
            <a:lvl1pPr>
              <a:defRPr/>
            </a:lvl1pPr>
          </a:lstStyle>
          <a:p>
            <a:pPr>
              <a:defRPr/>
            </a:pPr>
            <a:fld id="{D8866343-1087-4430-B2EB-30167FE13424}" type="slidenum">
              <a:rPr lang="de-DE" altLang="de-DE"/>
              <a:pPr>
                <a:defRPr/>
              </a:pPr>
              <a:t>‹Nr.›</a:t>
            </a:fld>
            <a:endParaRPr lang="de-DE" altLang="de-DE"/>
          </a:p>
        </p:txBody>
      </p:sp>
      <p:sp>
        <p:nvSpPr>
          <p:cNvPr id="6" name="Rectangle 219"/>
          <p:cNvSpPr>
            <a:spLocks noGrp="1" noChangeArrowheads="1"/>
          </p:cNvSpPr>
          <p:nvPr>
            <p:ph type="dt" sz="half" idx="11"/>
          </p:nvPr>
        </p:nvSpPr>
        <p:spPr>
          <a:ln/>
        </p:spPr>
        <p:txBody>
          <a:bodyPr/>
          <a:lstStyle>
            <a:lvl1pPr>
              <a:defRPr/>
            </a:lvl1pPr>
          </a:lstStyle>
          <a:p>
            <a:pPr>
              <a:defRPr/>
            </a:pPr>
            <a:endParaRPr lang="de-DE"/>
          </a:p>
        </p:txBody>
      </p:sp>
      <p:sp>
        <p:nvSpPr>
          <p:cNvPr id="7"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23572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18"/>
          <p:cNvSpPr>
            <a:spLocks noGrp="1" noChangeArrowheads="1"/>
          </p:cNvSpPr>
          <p:nvPr>
            <p:ph type="sldNum" sz="quarter" idx="10"/>
          </p:nvPr>
        </p:nvSpPr>
        <p:spPr>
          <a:ln/>
        </p:spPr>
        <p:txBody>
          <a:bodyPr/>
          <a:lstStyle>
            <a:lvl1pPr>
              <a:defRPr/>
            </a:lvl1pPr>
          </a:lstStyle>
          <a:p>
            <a:pPr>
              <a:defRPr/>
            </a:pPr>
            <a:fld id="{8416CE88-445D-479D-AAD1-F79D4CC9C1FB}" type="slidenum">
              <a:rPr lang="de-DE" altLang="de-DE"/>
              <a:pPr>
                <a:defRPr/>
              </a:pPr>
              <a:t>‹Nr.›</a:t>
            </a:fld>
            <a:endParaRPr lang="de-DE" altLang="de-DE"/>
          </a:p>
        </p:txBody>
      </p:sp>
      <p:sp>
        <p:nvSpPr>
          <p:cNvPr id="8" name="Rectangle 219"/>
          <p:cNvSpPr>
            <a:spLocks noGrp="1" noChangeArrowheads="1"/>
          </p:cNvSpPr>
          <p:nvPr>
            <p:ph type="dt" sz="half" idx="11"/>
          </p:nvPr>
        </p:nvSpPr>
        <p:spPr>
          <a:ln/>
        </p:spPr>
        <p:txBody>
          <a:bodyPr/>
          <a:lstStyle>
            <a:lvl1pPr>
              <a:defRPr/>
            </a:lvl1pPr>
          </a:lstStyle>
          <a:p>
            <a:pPr>
              <a:defRPr/>
            </a:pPr>
            <a:endParaRPr lang="de-DE"/>
          </a:p>
        </p:txBody>
      </p:sp>
      <p:sp>
        <p:nvSpPr>
          <p:cNvPr id="9"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73049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18"/>
          <p:cNvSpPr>
            <a:spLocks noGrp="1" noChangeArrowheads="1"/>
          </p:cNvSpPr>
          <p:nvPr>
            <p:ph type="sldNum" sz="quarter" idx="10"/>
          </p:nvPr>
        </p:nvSpPr>
        <p:spPr>
          <a:ln/>
        </p:spPr>
        <p:txBody>
          <a:bodyPr/>
          <a:lstStyle>
            <a:lvl1pPr>
              <a:defRPr/>
            </a:lvl1pPr>
          </a:lstStyle>
          <a:p>
            <a:pPr>
              <a:defRPr/>
            </a:pPr>
            <a:fld id="{F8946712-1AA0-42F8-9DFD-8AFE9EA6960D}" type="slidenum">
              <a:rPr lang="de-DE" altLang="de-DE"/>
              <a:pPr>
                <a:defRPr/>
              </a:pPr>
              <a:t>‹Nr.›</a:t>
            </a:fld>
            <a:endParaRPr lang="de-DE" altLang="de-DE"/>
          </a:p>
        </p:txBody>
      </p:sp>
      <p:sp>
        <p:nvSpPr>
          <p:cNvPr id="4" name="Rectangle 219"/>
          <p:cNvSpPr>
            <a:spLocks noGrp="1" noChangeArrowheads="1"/>
          </p:cNvSpPr>
          <p:nvPr>
            <p:ph type="dt" sz="half" idx="11"/>
          </p:nvPr>
        </p:nvSpPr>
        <p:spPr>
          <a:ln/>
        </p:spPr>
        <p:txBody>
          <a:bodyPr/>
          <a:lstStyle>
            <a:lvl1pPr>
              <a:defRPr/>
            </a:lvl1pPr>
          </a:lstStyle>
          <a:p>
            <a:pPr>
              <a:defRPr/>
            </a:pPr>
            <a:endParaRPr lang="de-DE"/>
          </a:p>
        </p:txBody>
      </p:sp>
      <p:sp>
        <p:nvSpPr>
          <p:cNvPr id="5"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10734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1AE99924-6F6B-4193-AF36-57BEF49B7316}" type="slidenum">
              <a:rPr lang="de-DE" altLang="de-DE"/>
              <a:pPr>
                <a:defRPr/>
              </a:pPr>
              <a:t>‹Nr.›</a:t>
            </a:fld>
            <a:endParaRPr lang="de-DE" altLang="de-DE"/>
          </a:p>
        </p:txBody>
      </p:sp>
      <p:sp>
        <p:nvSpPr>
          <p:cNvPr id="3" name="Rectangle 219"/>
          <p:cNvSpPr>
            <a:spLocks noGrp="1" noChangeArrowheads="1"/>
          </p:cNvSpPr>
          <p:nvPr>
            <p:ph type="dt" sz="half" idx="11"/>
          </p:nvPr>
        </p:nvSpPr>
        <p:spPr>
          <a:ln/>
        </p:spPr>
        <p:txBody>
          <a:bodyPr/>
          <a:lstStyle>
            <a:lvl1pPr>
              <a:defRPr/>
            </a:lvl1pPr>
          </a:lstStyle>
          <a:p>
            <a:pPr>
              <a:defRPr/>
            </a:pPr>
            <a:endParaRPr lang="de-DE"/>
          </a:p>
        </p:txBody>
      </p:sp>
      <p:sp>
        <p:nvSpPr>
          <p:cNvPr id="4"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2314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18"/>
          <p:cNvSpPr>
            <a:spLocks noGrp="1" noChangeArrowheads="1"/>
          </p:cNvSpPr>
          <p:nvPr>
            <p:ph type="sldNum" sz="quarter" idx="10"/>
          </p:nvPr>
        </p:nvSpPr>
        <p:spPr>
          <a:ln/>
        </p:spPr>
        <p:txBody>
          <a:bodyPr/>
          <a:lstStyle>
            <a:lvl1pPr>
              <a:defRPr/>
            </a:lvl1pPr>
          </a:lstStyle>
          <a:p>
            <a:pPr>
              <a:defRPr/>
            </a:pPr>
            <a:fld id="{4437FEEA-171C-438D-9C4E-157518876B5B}" type="slidenum">
              <a:rPr lang="de-DE" altLang="de-DE"/>
              <a:pPr>
                <a:defRPr/>
              </a:pPr>
              <a:t>‹Nr.›</a:t>
            </a:fld>
            <a:endParaRPr lang="de-DE" altLang="de-DE"/>
          </a:p>
        </p:txBody>
      </p:sp>
      <p:sp>
        <p:nvSpPr>
          <p:cNvPr id="6" name="Rectangle 219"/>
          <p:cNvSpPr>
            <a:spLocks noGrp="1" noChangeArrowheads="1"/>
          </p:cNvSpPr>
          <p:nvPr>
            <p:ph type="dt" sz="half" idx="11"/>
          </p:nvPr>
        </p:nvSpPr>
        <p:spPr>
          <a:ln/>
        </p:spPr>
        <p:txBody>
          <a:bodyPr/>
          <a:lstStyle>
            <a:lvl1pPr>
              <a:defRPr/>
            </a:lvl1pPr>
          </a:lstStyle>
          <a:p>
            <a:pPr>
              <a:defRPr/>
            </a:pPr>
            <a:endParaRPr lang="de-DE"/>
          </a:p>
        </p:txBody>
      </p:sp>
      <p:sp>
        <p:nvSpPr>
          <p:cNvPr id="7"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39934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18"/>
          <p:cNvSpPr>
            <a:spLocks noGrp="1" noChangeArrowheads="1"/>
          </p:cNvSpPr>
          <p:nvPr>
            <p:ph type="sldNum" sz="quarter" idx="10"/>
          </p:nvPr>
        </p:nvSpPr>
        <p:spPr>
          <a:ln/>
        </p:spPr>
        <p:txBody>
          <a:bodyPr/>
          <a:lstStyle>
            <a:lvl1pPr>
              <a:defRPr/>
            </a:lvl1pPr>
          </a:lstStyle>
          <a:p>
            <a:pPr>
              <a:defRPr/>
            </a:pPr>
            <a:fld id="{36390433-B8C2-43FA-B5EE-FC81E2E618D6}" type="slidenum">
              <a:rPr lang="de-DE" altLang="de-DE"/>
              <a:pPr>
                <a:defRPr/>
              </a:pPr>
              <a:t>‹Nr.›</a:t>
            </a:fld>
            <a:endParaRPr lang="de-DE" altLang="de-DE"/>
          </a:p>
        </p:txBody>
      </p:sp>
      <p:sp>
        <p:nvSpPr>
          <p:cNvPr id="6" name="Rectangle 219"/>
          <p:cNvSpPr>
            <a:spLocks noGrp="1" noChangeArrowheads="1"/>
          </p:cNvSpPr>
          <p:nvPr>
            <p:ph type="dt" sz="half" idx="11"/>
          </p:nvPr>
        </p:nvSpPr>
        <p:spPr>
          <a:ln/>
        </p:spPr>
        <p:txBody>
          <a:bodyPr/>
          <a:lstStyle>
            <a:lvl1pPr>
              <a:defRPr/>
            </a:lvl1pPr>
          </a:lstStyle>
          <a:p>
            <a:pPr>
              <a:defRPr/>
            </a:pPr>
            <a:endParaRPr lang="de-DE"/>
          </a:p>
        </p:txBody>
      </p:sp>
      <p:sp>
        <p:nvSpPr>
          <p:cNvPr id="7"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01023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18"/>
          <p:cNvSpPr>
            <a:spLocks noGrp="1" noChangeArrowheads="1"/>
          </p:cNvSpPr>
          <p:nvPr>
            <p:ph type="sldNum" sz="quarter" idx="10"/>
          </p:nvPr>
        </p:nvSpPr>
        <p:spPr>
          <a:ln/>
        </p:spPr>
        <p:txBody>
          <a:bodyPr/>
          <a:lstStyle>
            <a:lvl1pPr>
              <a:defRPr/>
            </a:lvl1pPr>
          </a:lstStyle>
          <a:p>
            <a:pPr>
              <a:defRPr/>
            </a:pPr>
            <a:fld id="{5F550A10-2E99-4631-8A3A-EA7157032E83}" type="slidenum">
              <a:rPr lang="de-DE" altLang="de-DE"/>
              <a:pPr>
                <a:defRPr/>
              </a:pPr>
              <a:t>‹Nr.›</a:t>
            </a:fld>
            <a:endParaRPr lang="de-DE" altLang="de-DE"/>
          </a:p>
        </p:txBody>
      </p:sp>
      <p:sp>
        <p:nvSpPr>
          <p:cNvPr id="5" name="Rectangle 219"/>
          <p:cNvSpPr>
            <a:spLocks noGrp="1" noChangeArrowheads="1"/>
          </p:cNvSpPr>
          <p:nvPr>
            <p:ph type="dt" sz="half" idx="11"/>
          </p:nvPr>
        </p:nvSpPr>
        <p:spPr>
          <a:ln/>
        </p:spPr>
        <p:txBody>
          <a:bodyPr/>
          <a:lstStyle>
            <a:lvl1pPr>
              <a:defRPr/>
            </a:lvl1pPr>
          </a:lstStyle>
          <a:p>
            <a:pPr>
              <a:defRPr/>
            </a:pPr>
            <a:endParaRPr lang="de-DE"/>
          </a:p>
        </p:txBody>
      </p:sp>
      <p:sp>
        <p:nvSpPr>
          <p:cNvPr id="6"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04368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756D49"/>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358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de-DE">
                <a:effectLst>
                  <a:outerShdw blurRad="38100" dist="38100" dir="2700000" algn="tl">
                    <a:srgbClr val="FFFFFF"/>
                  </a:outerShdw>
                </a:effectLst>
                <a:latin typeface="Arial" charset="0"/>
              </a:endParaRPr>
            </a:p>
          </p:txBody>
        </p:sp>
        <p:sp>
          <p:nvSpPr>
            <p:cNvPr id="3585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de-DE">
                <a:effectLst>
                  <a:outerShdw blurRad="38100" dist="38100" dir="2700000" algn="tl">
                    <a:srgbClr val="FFFFFF"/>
                  </a:outerShdw>
                </a:effectLst>
                <a:latin typeface="Arial" charset="0"/>
              </a:endParaRPr>
            </a:p>
          </p:txBody>
        </p:sp>
        <p:sp>
          <p:nvSpPr>
            <p:cNvPr id="358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7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grpSp>
      <p:sp>
        <p:nvSpPr>
          <p:cNvPr id="36058"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FFFFFF"/>
                  </a:outerShdw>
                </a:effectLst>
              </a:defRPr>
            </a:lvl1pPr>
          </a:lstStyle>
          <a:p>
            <a:pPr>
              <a:defRPr/>
            </a:pPr>
            <a:fld id="{57192465-6302-4F00-AB8F-BBDA9D963A7E}" type="slidenum">
              <a:rPr lang="de-DE" altLang="de-DE"/>
              <a:pPr>
                <a:defRPr/>
              </a:pPr>
              <a:t>‹Nr.›</a:t>
            </a:fld>
            <a:endParaRPr lang="de-DE" altLang="de-DE"/>
          </a:p>
        </p:txBody>
      </p:sp>
      <p:sp>
        <p:nvSpPr>
          <p:cNvPr id="36059"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FFFFFF"/>
                  </a:outerShdw>
                </a:effectLst>
                <a:latin typeface="Arial" charset="0"/>
              </a:defRPr>
            </a:lvl1pPr>
          </a:lstStyle>
          <a:p>
            <a:pPr>
              <a:defRPr/>
            </a:pPr>
            <a:endParaRPr lang="de-DE"/>
          </a:p>
        </p:txBody>
      </p:sp>
      <p:sp>
        <p:nvSpPr>
          <p:cNvPr id="36060"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FFFFFF"/>
                  </a:outerShdw>
                </a:effectLst>
                <a:latin typeface="Arial" charset="0"/>
              </a:defRPr>
            </a:lvl1pPr>
          </a:lstStyle>
          <a:p>
            <a:pPr>
              <a:defRPr/>
            </a:pPr>
            <a:endParaRPr lang="de-DE"/>
          </a:p>
        </p:txBody>
      </p:sp>
      <p:sp>
        <p:nvSpPr>
          <p:cNvPr id="36061"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6062"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Mastertitelformat bearbeiten</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5"/>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5"/>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5"/>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FFFFFF"/>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pn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4.xml"/><Relationship Id="rId3" Type="http://schemas.openxmlformats.org/officeDocument/2006/relationships/slide" Target="slide43.xml"/><Relationship Id="rId7" Type="http://schemas.openxmlformats.org/officeDocument/2006/relationships/slide" Target="slide49.xml"/><Relationship Id="rId12" Type="http://schemas.openxmlformats.org/officeDocument/2006/relationships/image" Target="../media/image1.png"/><Relationship Id="rId2" Type="http://schemas.openxmlformats.org/officeDocument/2006/relationships/slide" Target="slide41.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63.xml"/><Relationship Id="rId5" Type="http://schemas.openxmlformats.org/officeDocument/2006/relationships/slide" Target="slide33.xml"/><Relationship Id="rId10" Type="http://schemas.openxmlformats.org/officeDocument/2006/relationships/slide" Target="slide56.xml"/><Relationship Id="rId4" Type="http://schemas.openxmlformats.org/officeDocument/2006/relationships/slide" Target="slide42.xml"/><Relationship Id="rId9" Type="http://schemas.openxmlformats.org/officeDocument/2006/relationships/slide" Target="slide53.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6.xml"/><Relationship Id="rId18" Type="http://schemas.openxmlformats.org/officeDocument/2006/relationships/slide" Target="slide39.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36.xml"/><Relationship Id="rId2" Type="http://schemas.openxmlformats.org/officeDocument/2006/relationships/slide" Target="slide5.xml"/><Relationship Id="rId16" Type="http://schemas.openxmlformats.org/officeDocument/2006/relationships/slide" Target="slide34.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31.xml"/><Relationship Id="rId10" Type="http://schemas.openxmlformats.org/officeDocument/2006/relationships/slide" Target="slide16.xml"/><Relationship Id="rId19" Type="http://schemas.openxmlformats.org/officeDocument/2006/relationships/slide" Target="slide85.xml"/><Relationship Id="rId4" Type="http://schemas.openxmlformats.org/officeDocument/2006/relationships/slide" Target="slide7.xml"/><Relationship Id="rId9" Type="http://schemas.openxmlformats.org/officeDocument/2006/relationships/slide" Target="slide15.xml"/><Relationship Id="rId14" Type="http://schemas.openxmlformats.org/officeDocument/2006/relationships/slide" Target="slide30.xml"/></Relationships>
</file>

<file path=ppt/slides/_rels/slide40.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4.xml"/><Relationship Id="rId3" Type="http://schemas.openxmlformats.org/officeDocument/2006/relationships/slide" Target="slide66.xml"/><Relationship Id="rId7" Type="http://schemas.openxmlformats.org/officeDocument/2006/relationships/slide" Target="slide72.xml"/><Relationship Id="rId12" Type="http://schemas.openxmlformats.org/officeDocument/2006/relationships/image" Target="../media/image1.png"/><Relationship Id="rId2" Type="http://schemas.openxmlformats.org/officeDocument/2006/relationships/slide" Target="slide64.xml"/><Relationship Id="rId1" Type="http://schemas.openxmlformats.org/officeDocument/2006/relationships/slideLayout" Target="../slideLayouts/slideLayout1.xml"/><Relationship Id="rId6" Type="http://schemas.openxmlformats.org/officeDocument/2006/relationships/slide" Target="slide71.xml"/><Relationship Id="rId11" Type="http://schemas.openxmlformats.org/officeDocument/2006/relationships/slide" Target="slide84.xml"/><Relationship Id="rId5" Type="http://schemas.openxmlformats.org/officeDocument/2006/relationships/slide" Target="slide69.xml"/><Relationship Id="rId10" Type="http://schemas.openxmlformats.org/officeDocument/2006/relationships/slide" Target="slide81.xml"/><Relationship Id="rId4" Type="http://schemas.openxmlformats.org/officeDocument/2006/relationships/slide" Target="slide68.xml"/><Relationship Id="rId9" Type="http://schemas.openxmlformats.org/officeDocument/2006/relationships/slide" Target="slide76.xml"/></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8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8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8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86.xml"/><Relationship Id="rId7" Type="http://schemas.openxmlformats.org/officeDocument/2006/relationships/slide" Target="slide92.xml"/><Relationship Id="rId12"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slide" Target="slide90.xml"/><Relationship Id="rId11" Type="http://schemas.openxmlformats.org/officeDocument/2006/relationships/slide" Target="slide96.xml"/><Relationship Id="rId5" Type="http://schemas.openxmlformats.org/officeDocument/2006/relationships/slide" Target="slide89.xml"/><Relationship Id="rId10" Type="http://schemas.openxmlformats.org/officeDocument/2006/relationships/slide" Target="slide95.xml"/><Relationship Id="rId4" Type="http://schemas.openxmlformats.org/officeDocument/2006/relationships/slide" Target="slide87.xml"/><Relationship Id="rId9" Type="http://schemas.openxmlformats.org/officeDocument/2006/relationships/slide" Target="slide94.xml"/></Relationships>
</file>

<file path=ppt/slides/_rels/slide8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83.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85.xml"/></Relationships>
</file>

<file path=ppt/slides/_rels/slide9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p:txBody>
          <a:bodyPr/>
          <a:lstStyle/>
          <a:p>
            <a:pPr eaLnBrk="1" hangingPunct="1">
              <a:defRPr/>
            </a:pPr>
            <a:r>
              <a:rPr lang="de-DE" sz="4000" dirty="0"/>
              <a:t>Die gymnasiale Oberstufe am </a:t>
            </a:r>
            <a:r>
              <a:rPr lang="de-DE" sz="4000" dirty="0" err="1"/>
              <a:t>Vestischen</a:t>
            </a:r>
            <a:r>
              <a:rPr lang="de-DE" sz="4000" dirty="0"/>
              <a:t> Gymnasium Kirchhellen</a:t>
            </a:r>
          </a:p>
        </p:txBody>
      </p:sp>
      <p:sp>
        <p:nvSpPr>
          <p:cNvPr id="2062" name="Rectangle 14"/>
          <p:cNvSpPr>
            <a:spLocks noGrp="1" noChangeArrowheads="1"/>
          </p:cNvSpPr>
          <p:nvPr>
            <p:ph type="body" idx="1"/>
          </p:nvPr>
        </p:nvSpPr>
        <p:spPr/>
        <p:txBody>
          <a:bodyPr/>
          <a:lstStyle/>
          <a:p>
            <a:pPr eaLnBrk="1" hangingPunct="1">
              <a:buFont typeface="Wingdings" panose="05000000000000000000" pitchFamily="2" charset="2"/>
              <a:buNone/>
              <a:defRPr/>
            </a:pPr>
            <a:endParaRPr lang="de-DE" dirty="0"/>
          </a:p>
          <a:p>
            <a:pPr algn="ctr" eaLnBrk="1" hangingPunct="1">
              <a:buFont typeface="Wingdings" panose="05000000000000000000" pitchFamily="2" charset="2"/>
              <a:buNone/>
              <a:defRPr/>
            </a:pPr>
            <a:r>
              <a:rPr lang="de-DE" sz="7200" u="sng" dirty="0">
                <a:solidFill>
                  <a:srgbClr val="0033CC"/>
                </a:solidFill>
                <a:effectLst>
                  <a:outerShdw blurRad="38100" dist="38100" dir="2700000" algn="tl">
                    <a:srgbClr val="000000"/>
                  </a:outerShdw>
                </a:effectLst>
              </a:rPr>
              <a:t>Informationen</a:t>
            </a:r>
            <a:endParaRPr lang="de-DE" sz="7200" dirty="0">
              <a:solidFill>
                <a:srgbClr val="0033CC"/>
              </a:solidFill>
              <a:effectLst>
                <a:outerShdw blurRad="38100" dist="38100" dir="2700000" algn="tl">
                  <a:srgbClr val="000000"/>
                </a:outerShdw>
              </a:effectLst>
            </a:endParaRPr>
          </a:p>
          <a:p>
            <a:pPr eaLnBrk="1" hangingPunct="1">
              <a:buFont typeface="Wingdings" panose="05000000000000000000" pitchFamily="2" charset="2"/>
              <a:buNone/>
              <a:defRPr/>
            </a:pPr>
            <a:r>
              <a:rPr lang="de-DE" sz="3600" dirty="0">
                <a:solidFill>
                  <a:srgbClr val="0033CC"/>
                </a:solidFill>
                <a:effectLst>
                  <a:outerShdw blurRad="38100" dist="38100" dir="2700000" algn="tl">
                    <a:srgbClr val="000000"/>
                  </a:outerShdw>
                </a:effectLst>
              </a:rPr>
              <a:t>					</a:t>
            </a:r>
            <a:r>
              <a:rPr lang="de-DE" sz="2400" u="sng" dirty="0">
                <a:solidFill>
                  <a:srgbClr val="0033CC"/>
                </a:solidFill>
                <a:effectLst>
                  <a:outerShdw blurRad="38100" dist="38100" dir="2700000" algn="tl">
                    <a:srgbClr val="000000"/>
                  </a:outerShdw>
                </a:effectLst>
              </a:rPr>
              <a:t>Inhalt und Gestaltung</a:t>
            </a:r>
          </a:p>
          <a:p>
            <a:pPr eaLnBrk="1" hangingPunct="1">
              <a:buFont typeface="Wingdings" panose="05000000000000000000" pitchFamily="2" charset="2"/>
              <a:buNone/>
              <a:defRPr/>
            </a:pPr>
            <a:r>
              <a:rPr lang="de-DE" sz="2400" dirty="0">
                <a:solidFill>
                  <a:srgbClr val="0033CC"/>
                </a:solidFill>
                <a:effectLst>
                  <a:outerShdw blurRad="38100" dist="38100" dir="2700000" algn="tl">
                    <a:srgbClr val="000000"/>
                  </a:outerShdw>
                </a:effectLst>
              </a:rPr>
              <a:t>					MSW; Heike Mamsch;</a:t>
            </a:r>
          </a:p>
          <a:p>
            <a:pPr eaLnBrk="1" hangingPunct="1">
              <a:buFont typeface="Wingdings" panose="05000000000000000000" pitchFamily="2" charset="2"/>
              <a:buNone/>
              <a:defRPr/>
            </a:pPr>
            <a:r>
              <a:rPr lang="de-DE" sz="2400" dirty="0">
                <a:solidFill>
                  <a:srgbClr val="0033CC"/>
                </a:solidFill>
                <a:effectLst>
                  <a:outerShdw blurRad="38100" dist="38100" dir="2700000" algn="tl">
                    <a:srgbClr val="000000"/>
                  </a:outerShdw>
                </a:effectLst>
              </a:rPr>
              <a:t>					Oliver Schulte</a:t>
            </a:r>
          </a:p>
          <a:p>
            <a:pPr eaLnBrk="1" hangingPunct="1">
              <a:buFont typeface="Wingdings" panose="05000000000000000000" pitchFamily="2" charset="2"/>
              <a:buNone/>
              <a:defRPr/>
            </a:pPr>
            <a:endParaRPr lang="de-DE" sz="2400" u="sng" dirty="0">
              <a:solidFill>
                <a:srgbClr val="0033CC"/>
              </a:solidFill>
              <a:effectLst>
                <a:outerShdw blurRad="38100" dist="38100" dir="2700000" algn="tl">
                  <a:srgbClr val="000000"/>
                </a:outerShdw>
              </a:effectLst>
            </a:endParaRPr>
          </a:p>
          <a:p>
            <a:pPr eaLnBrk="1" hangingPunct="1">
              <a:buFont typeface="Wingdings" panose="05000000000000000000" pitchFamily="2" charset="2"/>
              <a:buNone/>
              <a:defRPr/>
            </a:pPr>
            <a:r>
              <a:rPr lang="de-DE" sz="2400" dirty="0"/>
              <a:t>					</a:t>
            </a:r>
            <a:r>
              <a:rPr lang="de-DE" sz="2400" u="sng" dirty="0">
                <a:solidFill>
                  <a:srgbClr val="0033CC"/>
                </a:solidFill>
                <a:effectLst>
                  <a:outerShdw blurRad="38100" dist="38100" dir="2700000" algn="tl">
                    <a:srgbClr val="000000"/>
                  </a:outerShdw>
                </a:effectLst>
              </a:rPr>
              <a:t>Stand:</a:t>
            </a:r>
            <a:r>
              <a:rPr lang="de-DE" sz="2400" dirty="0">
                <a:solidFill>
                  <a:srgbClr val="0033CC"/>
                </a:solidFill>
                <a:effectLst>
                  <a:outerShdw blurRad="38100" dist="38100" dir="2700000" algn="tl">
                    <a:srgbClr val="000000"/>
                  </a:outerShdw>
                </a:effectLst>
              </a:rPr>
              <a:t> August 2023</a:t>
            </a:r>
          </a:p>
        </p:txBody>
      </p:sp>
      <p:sp>
        <p:nvSpPr>
          <p:cNvPr id="3076" name="Rechteck 5"/>
          <p:cNvSpPr>
            <a:spLocks noChangeArrowheads="1"/>
          </p:cNvSpPr>
          <p:nvPr/>
        </p:nvSpPr>
        <p:spPr bwMode="auto">
          <a:xfrm>
            <a:off x="0" y="6488113"/>
            <a:ext cx="3787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Wochenstunden und Kurse</a:t>
            </a:r>
          </a:p>
        </p:txBody>
      </p:sp>
      <p:sp>
        <p:nvSpPr>
          <p:cNvPr id="12291" name="Text Box 6"/>
          <p:cNvSpPr>
            <a:spLocks noGrp="1" noChangeArrowheads="1"/>
          </p:cNvSpPr>
          <p:nvPr>
            <p:ph type="body" idx="1"/>
          </p:nvPr>
        </p:nvSpPr>
        <p:spPr>
          <a:xfrm>
            <a:off x="1835150" y="1412875"/>
            <a:ext cx="5554663" cy="749300"/>
          </a:xfrm>
          <a:solidFill>
            <a:srgbClr val="FF9900"/>
          </a:solidFill>
        </p:spPr>
        <p:txBody>
          <a:bodyPr/>
          <a:lstStyle/>
          <a:p>
            <a:pPr algn="ctr" eaLnBrk="1" hangingPunct="1">
              <a:lnSpc>
                <a:spcPct val="90000"/>
              </a:lnSpc>
              <a:spcBef>
                <a:spcPct val="50000"/>
              </a:spcBef>
              <a:buClrTx/>
              <a:buFontTx/>
              <a:buNone/>
            </a:pPr>
            <a:r>
              <a:rPr lang="de-DE" altLang="de-DE" sz="2400" b="1" i="1">
                <a:effectLst/>
              </a:rPr>
              <a:t>	Ein Kurs entspricht der Belegung eines Faches in einem Halbjahr</a:t>
            </a:r>
          </a:p>
        </p:txBody>
      </p:sp>
      <p:sp>
        <p:nvSpPr>
          <p:cNvPr id="12292" name="Rectangle 5"/>
          <p:cNvSpPr>
            <a:spLocks noChangeArrowheads="1"/>
          </p:cNvSpPr>
          <p:nvPr/>
        </p:nvSpPr>
        <p:spPr bwMode="auto">
          <a:xfrm>
            <a:off x="107950" y="2420938"/>
            <a:ext cx="8928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Blip>
                <a:blip r:embed="rId2"/>
              </a:buBlip>
              <a:tabLst>
                <a:tab pos="717550" algn="l"/>
              </a:tabLst>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tabLst>
                <a:tab pos="717550" algn="l"/>
              </a:tabLst>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tabLst>
                <a:tab pos="717550" algn="l"/>
              </a:tabLst>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tabLst>
                <a:tab pos="717550" algn="l"/>
              </a:tabLst>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tabLst>
                <a:tab pos="7175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tabLst>
                <a:tab pos="7175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tabLst>
                <a:tab pos="7175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tabLst>
                <a:tab pos="7175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tabLst>
                <a:tab pos="717550" algn="l"/>
              </a:tabLst>
              <a:defRPr sz="2000">
                <a:solidFill>
                  <a:schemeClr val="tx1"/>
                </a:solidFill>
                <a:latin typeface="Arial" panose="020B0604020202020204" pitchFamily="34" charset="0"/>
              </a:defRPr>
            </a:lvl9pPr>
          </a:lstStyle>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Anzahl der </a:t>
            </a:r>
            <a:r>
              <a:rPr lang="de-DE" altLang="de-DE" sz="2000">
                <a:cs typeface="Arial" panose="020B0604020202020204" pitchFamily="34" charset="0"/>
              </a:rPr>
              <a:t>Wochenstunden in der gymnasialen Oberstufe:</a:t>
            </a:r>
          </a:p>
          <a:p>
            <a:pPr eaLnBrk="1" hangingPunct="1">
              <a:buClrTx/>
              <a:buFont typeface="Wingdings" panose="05000000000000000000" pitchFamily="2" charset="2"/>
              <a:buNone/>
            </a:pPr>
            <a:r>
              <a:rPr lang="de-DE" altLang="de-DE" sz="2000">
                <a:cs typeface="Arial" panose="020B0604020202020204" pitchFamily="34" charset="0"/>
              </a:rPr>
              <a:t>	insgesamt </a:t>
            </a:r>
            <a:r>
              <a:rPr lang="de-DE" altLang="de-DE" sz="2000" i="1">
                <a:cs typeface="Arial" panose="020B0604020202020204" pitchFamily="34" charset="0"/>
              </a:rPr>
              <a:t>mindestens </a:t>
            </a:r>
            <a:r>
              <a:rPr lang="de-DE" altLang="de-DE" sz="2000" b="1">
                <a:cs typeface="Arial" panose="020B0604020202020204" pitchFamily="34" charset="0"/>
              </a:rPr>
              <a:t>102</a:t>
            </a:r>
            <a:r>
              <a:rPr lang="de-DE" altLang="de-DE" sz="2000">
                <a:cs typeface="Arial" panose="020B0604020202020204" pitchFamily="34" charset="0"/>
              </a:rPr>
              <a:t>, </a:t>
            </a:r>
            <a:r>
              <a:rPr lang="de-DE" altLang="de-DE" sz="2000" i="1">
                <a:cs typeface="Arial" panose="020B0604020202020204" pitchFamily="34" charset="0"/>
              </a:rPr>
              <a:t>höchstens </a:t>
            </a:r>
            <a:r>
              <a:rPr lang="de-DE" altLang="de-DE" sz="2000" b="1">
                <a:cs typeface="Arial" panose="020B0604020202020204" pitchFamily="34" charset="0"/>
              </a:rPr>
              <a:t>106</a:t>
            </a:r>
            <a:r>
              <a:rPr lang="de-DE" altLang="de-DE" sz="2000">
                <a:cs typeface="Arial" panose="020B0604020202020204" pitchFamily="34" charset="0"/>
              </a:rPr>
              <a:t>.                                                                         	</a:t>
            </a:r>
            <a:r>
              <a:rPr lang="de-DE" altLang="de-DE" sz="1800">
                <a:cs typeface="Arial" panose="020B0604020202020204" pitchFamily="34" charset="0"/>
              </a:rPr>
              <a:t>(Geringfügige Überschreitung im Rahmen der bestehenden Blockung möglich,	jedoch ohne Anspruch)</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a:t>
            </a:r>
            <a:r>
              <a:rPr lang="de-DE" altLang="de-DE" sz="2000" i="1">
                <a:cs typeface="Arial" panose="020B0604020202020204" pitchFamily="34" charset="0"/>
                <a:sym typeface="Wingdings" panose="05000000000000000000" pitchFamily="2" charset="2"/>
              </a:rPr>
              <a:t>Empfohlene</a:t>
            </a:r>
            <a:r>
              <a:rPr lang="de-DE" altLang="de-DE" sz="2000">
                <a:cs typeface="Arial" panose="020B0604020202020204" pitchFamily="34" charset="0"/>
                <a:sym typeface="Wingdings" panose="05000000000000000000" pitchFamily="2" charset="2"/>
              </a:rPr>
              <a:t> Bandbreite je Jahrgangsstufe: </a:t>
            </a:r>
            <a:r>
              <a:rPr lang="de-DE" altLang="de-DE" sz="2000" b="1">
                <a:cs typeface="Arial" panose="020B0604020202020204" pitchFamily="34" charset="0"/>
                <a:sym typeface="Wingdings" panose="05000000000000000000" pitchFamily="2" charset="2"/>
              </a:rPr>
              <a:t>32 – 36</a:t>
            </a:r>
            <a:r>
              <a:rPr lang="de-DE" altLang="de-DE" sz="2000">
                <a:cs typeface="Arial" panose="020B0604020202020204" pitchFamily="34" charset="0"/>
                <a:sym typeface="Wingdings" panose="05000000000000000000" pitchFamily="2" charset="2"/>
              </a:rPr>
              <a:t> Wochenstunden </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Durchschnittlich also </a:t>
            </a:r>
            <a:r>
              <a:rPr lang="de-DE" altLang="de-DE" sz="2000" b="1">
                <a:cs typeface="Arial" panose="020B0604020202020204" pitchFamily="34" charset="0"/>
                <a:sym typeface="Wingdings" panose="05000000000000000000" pitchFamily="2" charset="2"/>
              </a:rPr>
              <a:t>34</a:t>
            </a:r>
            <a:r>
              <a:rPr lang="de-DE" altLang="de-DE" sz="2000">
                <a:cs typeface="Arial" panose="020B0604020202020204" pitchFamily="34" charset="0"/>
                <a:sym typeface="Wingdings" panose="05000000000000000000" pitchFamily="2" charset="2"/>
              </a:rPr>
              <a:t> Wochenstunden jeweils in der Eph und in </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der Qualifikationsphase</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a:t>
            </a:r>
            <a:r>
              <a:rPr lang="de-DE" altLang="de-DE" sz="2000">
                <a:solidFill>
                  <a:srgbClr val="FF0000"/>
                </a:solidFill>
                <a:cs typeface="Arial" panose="020B0604020202020204" pitchFamily="34" charset="0"/>
                <a:sym typeface="Wingdings" panose="05000000000000000000" pitchFamily="2" charset="2"/>
                <a:hlinkClick r:id="rId3" action="ppaction://hlinksldjump"/>
              </a:rPr>
              <a:t>(Beachte Folie „Schullaufbahn Weitere Gesellschaftswissenschaften“)</a:t>
            </a:r>
            <a:r>
              <a:rPr lang="de-DE" altLang="de-DE" sz="2000">
                <a:cs typeface="Arial" panose="020B0604020202020204" pitchFamily="34" charset="0"/>
                <a:sym typeface="Wingdings" panose="05000000000000000000" pitchFamily="2" charset="2"/>
              </a:rPr>
              <a:t> </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Beispiel: 	Eph/I – 35 Wo.-Std., Eph/II – 33 Wo.-Std.;</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Q1 – 37 Wo.-Std., Q2 – 31 Wo.-Std.</a:t>
            </a:r>
          </a:p>
          <a:p>
            <a:pPr eaLnBrk="1" hangingPunct="1">
              <a:buClrTx/>
              <a:buFontTx/>
              <a:buNone/>
            </a:pPr>
            <a:endParaRPr lang="de-DE" altLang="de-DE" sz="800">
              <a:cs typeface="Arial" panose="020B0604020202020204" pitchFamily="34" charset="0"/>
              <a:sym typeface="Wingdings" panose="05000000000000000000" pitchFamily="2" charset="2"/>
            </a:endParaRPr>
          </a:p>
          <a:p>
            <a:pPr eaLnBrk="1" hangingPunct="1">
              <a:buClrTx/>
              <a:buFont typeface="Wingdings" panose="05000000000000000000" pitchFamily="2" charset="2"/>
              <a:buChar char="è"/>
            </a:pPr>
            <a:endParaRPr lang="de-DE" altLang="de-DE" sz="800">
              <a:cs typeface="Arial" panose="020B0604020202020204" pitchFamily="34" charset="0"/>
              <a:sym typeface="Wingdings" panose="05000000000000000000" pitchFamily="2" charset="2"/>
            </a:endParaRPr>
          </a:p>
          <a:p>
            <a:pPr eaLnBrk="1" hangingPunct="1">
              <a:buClrTx/>
              <a:buFont typeface="Wingdings" panose="05000000000000000000" pitchFamily="2" charset="2"/>
              <a:buNone/>
            </a:pPr>
            <a:endParaRPr lang="de-DE" altLang="de-DE" sz="2000">
              <a:cs typeface="Arial" panose="020B0604020202020204" pitchFamily="34" charset="0"/>
            </a:endParaRPr>
          </a:p>
        </p:txBody>
      </p:sp>
      <p:sp>
        <p:nvSpPr>
          <p:cNvPr id="12293" name="Rectangle 6"/>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4" action="ppaction://hlinksldjump"/>
              </a:rPr>
              <a:t>zurück zur Seitenführung</a:t>
            </a:r>
            <a:endParaRPr lang="de-DE" altLang="de-DE" sz="1800"/>
          </a:p>
        </p:txBody>
      </p:sp>
      <p:sp>
        <p:nvSpPr>
          <p:cNvPr id="12294" name="Rechteck 7"/>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outerShdw>
                </a:effectLst>
              </a:rPr>
              <a:t>Pflicht- und Wahlbereich (1/4)</a:t>
            </a:r>
          </a:p>
        </p:txBody>
      </p:sp>
      <p:sp>
        <p:nvSpPr>
          <p:cNvPr id="13315" name="Rectangle 3"/>
          <p:cNvSpPr>
            <a:spLocks noGrp="1" noChangeArrowheads="1"/>
          </p:cNvSpPr>
          <p:nvPr>
            <p:ph type="body" idx="1"/>
          </p:nvPr>
        </p:nvSpPr>
        <p:spPr/>
        <p:txBody>
          <a:bodyPr/>
          <a:lstStyle/>
          <a:p>
            <a:pPr eaLnBrk="1" hangingPunct="1">
              <a:buFont typeface="Wingdings" panose="05000000000000000000" pitchFamily="2" charset="2"/>
              <a:buNone/>
            </a:pPr>
            <a:r>
              <a:rPr lang="de-DE" altLang="de-DE" b="1">
                <a:effectLst/>
              </a:rPr>
              <a:t>Einführungsphase (Jahrgangsstufe 10):</a:t>
            </a:r>
            <a:endParaRPr lang="de-DE" altLang="de-DE">
              <a:effectLst/>
            </a:endParaRPr>
          </a:p>
          <a:p>
            <a:pPr eaLnBrk="1" hangingPunct="1">
              <a:buFontTx/>
              <a:buNone/>
            </a:pPr>
            <a:r>
              <a:rPr lang="de-DE" altLang="de-DE" sz="2600">
                <a:effectLst/>
              </a:rPr>
              <a:t>-	11 dreistündige Grundkurse (45 Min.)</a:t>
            </a:r>
          </a:p>
          <a:p>
            <a:pPr eaLnBrk="1" hangingPunct="1">
              <a:buFont typeface="Wingdings" panose="05000000000000000000" pitchFamily="2" charset="2"/>
              <a:buNone/>
            </a:pPr>
            <a:r>
              <a:rPr lang="de-DE" altLang="de-DE" sz="2600">
                <a:effectLst/>
              </a:rPr>
              <a:t>-	Davon 9 Pflichtkurse und 2 Wahlkurse</a:t>
            </a:r>
          </a:p>
          <a:p>
            <a:pPr eaLnBrk="1" hangingPunct="1">
              <a:buFontTx/>
              <a:buChar char="-"/>
            </a:pPr>
            <a:r>
              <a:rPr lang="de-DE" altLang="de-DE" sz="2600">
                <a:effectLst/>
              </a:rPr>
              <a:t>Evtl. 12. Grundkurs </a:t>
            </a:r>
          </a:p>
          <a:p>
            <a:pPr eaLnBrk="1" hangingPunct="1">
              <a:buFont typeface="Wingdings" panose="05000000000000000000" pitchFamily="2" charset="2"/>
              <a:buNone/>
            </a:pPr>
            <a:r>
              <a:rPr lang="de-DE" altLang="de-DE" sz="2600">
                <a:effectLst/>
              </a:rPr>
              <a:t>	</a:t>
            </a:r>
            <a:r>
              <a:rPr lang="de-DE" altLang="de-DE" sz="2600" i="1">
                <a:effectLst/>
              </a:rPr>
              <a:t>(</a:t>
            </a:r>
            <a:r>
              <a:rPr lang="de-DE" altLang="de-DE" sz="2400" i="1">
                <a:effectLst/>
              </a:rPr>
              <a:t>bei herausragenden Leistungen in der Sekundarstufe I</a:t>
            </a:r>
            <a:r>
              <a:rPr lang="de-DE" altLang="de-DE" sz="2600" i="1">
                <a:effectLst/>
              </a:rPr>
              <a:t>)</a:t>
            </a:r>
          </a:p>
          <a:p>
            <a:pPr eaLnBrk="1" hangingPunct="1">
              <a:buFontTx/>
              <a:buNone/>
            </a:pPr>
            <a:r>
              <a:rPr lang="de-DE" altLang="de-DE" sz="2600">
                <a:effectLst/>
              </a:rPr>
              <a:t>-	Evtl. Vertiefungsfach/-fächer</a:t>
            </a:r>
          </a:p>
          <a:p>
            <a:pPr eaLnBrk="1" hangingPunct="1">
              <a:buFont typeface="Wingdings" panose="05000000000000000000" pitchFamily="2" charset="2"/>
              <a:buNone/>
            </a:pPr>
            <a:r>
              <a:rPr lang="de-DE" altLang="de-DE" sz="2600">
                <a:effectLst/>
              </a:rPr>
              <a:t>-	Neu einsetzende Fremdsprache (vierstündig!) </a:t>
            </a:r>
          </a:p>
          <a:p>
            <a:pPr eaLnBrk="1" hangingPunct="1">
              <a:buFont typeface="Wingdings" panose="05000000000000000000" pitchFamily="2" charset="2"/>
              <a:buNone/>
            </a:pPr>
            <a:r>
              <a:rPr lang="de-DE" altLang="de-DE" sz="2600" b="1">
                <a:effectLst/>
              </a:rPr>
              <a:t>	</a:t>
            </a:r>
            <a:r>
              <a:rPr lang="de-DE" altLang="de-DE" sz="2400" b="1" i="1">
                <a:effectLst/>
              </a:rPr>
              <a:t>Am VGK: Spanisch</a:t>
            </a:r>
            <a:endParaRPr lang="de-DE" altLang="de-DE" sz="2600" b="1" i="1">
              <a:effectLst/>
            </a:endParaRPr>
          </a:p>
        </p:txBody>
      </p:sp>
      <p:sp>
        <p:nvSpPr>
          <p:cNvPr id="13316"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3317"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outerShdw>
                </a:effectLst>
              </a:rPr>
              <a:t>Pflicht- und Wahlbereich (2/4)</a:t>
            </a:r>
          </a:p>
        </p:txBody>
      </p:sp>
      <p:sp>
        <p:nvSpPr>
          <p:cNvPr id="47107" name="Rectangle 3"/>
          <p:cNvSpPr>
            <a:spLocks noGrp="1" noChangeArrowheads="1"/>
          </p:cNvSpPr>
          <p:nvPr>
            <p:ph type="body" idx="1"/>
          </p:nvPr>
        </p:nvSpPr>
        <p:spPr>
          <a:xfrm>
            <a:off x="457200" y="1341438"/>
            <a:ext cx="8229600" cy="5111750"/>
          </a:xfrm>
        </p:spPr>
        <p:txBody>
          <a:bodyPr/>
          <a:lstStyle/>
          <a:p>
            <a:pPr eaLnBrk="1" hangingPunct="1">
              <a:lnSpc>
                <a:spcPct val="90000"/>
              </a:lnSpc>
              <a:buClrTx/>
              <a:buFont typeface="Arial" pitchFamily="34" charset="0"/>
              <a:buChar char="•"/>
              <a:defRPr/>
            </a:pPr>
            <a:r>
              <a:rPr lang="de-DE" sz="2200" dirty="0">
                <a:effectLst/>
              </a:rPr>
              <a:t>Deutsch</a:t>
            </a:r>
          </a:p>
          <a:p>
            <a:pPr eaLnBrk="1" hangingPunct="1">
              <a:lnSpc>
                <a:spcPct val="90000"/>
              </a:lnSpc>
              <a:buClrTx/>
              <a:buFont typeface="Arial" pitchFamily="34" charset="0"/>
              <a:buChar char="•"/>
              <a:defRPr/>
            </a:pPr>
            <a:r>
              <a:rPr lang="de-DE" sz="2200" dirty="0">
                <a:effectLst/>
              </a:rPr>
              <a:t>eine aus der Sekundarstufe I fortgeführte Fremdsprache</a:t>
            </a:r>
          </a:p>
          <a:p>
            <a:pPr eaLnBrk="1" hangingPunct="1">
              <a:lnSpc>
                <a:spcPct val="90000"/>
              </a:lnSpc>
              <a:buClrTx/>
              <a:buFont typeface="Arial" pitchFamily="34" charset="0"/>
              <a:buChar char="•"/>
              <a:defRPr/>
            </a:pPr>
            <a:r>
              <a:rPr lang="de-DE" sz="2200" dirty="0">
                <a:effectLst/>
              </a:rPr>
              <a:t>Kunst oder Musik</a:t>
            </a:r>
          </a:p>
          <a:p>
            <a:pPr eaLnBrk="1" hangingPunct="1">
              <a:lnSpc>
                <a:spcPct val="90000"/>
              </a:lnSpc>
              <a:buClrTx/>
              <a:buFont typeface="Arial" pitchFamily="34" charset="0"/>
              <a:buChar char="•"/>
              <a:defRPr/>
            </a:pPr>
            <a:r>
              <a:rPr lang="de-DE" sz="2200" dirty="0">
                <a:effectLst/>
              </a:rPr>
              <a:t>ein Kurs aus dem gesellschaftswissenschaftlichen Aufgabenfeld (AF II); </a:t>
            </a:r>
            <a:r>
              <a:rPr lang="de-DE" sz="2200" dirty="0">
                <a:solidFill>
                  <a:srgbClr val="0000FF"/>
                </a:solidFill>
                <a:effectLst/>
              </a:rPr>
              <a:t>Beachte:</a:t>
            </a:r>
            <a:r>
              <a:rPr lang="de-DE" sz="2200" dirty="0">
                <a:effectLst/>
              </a:rPr>
              <a:t> Zusatzkurs(e) GE/SW in Q2</a:t>
            </a:r>
          </a:p>
          <a:p>
            <a:pPr eaLnBrk="1" hangingPunct="1">
              <a:lnSpc>
                <a:spcPct val="90000"/>
              </a:lnSpc>
              <a:buClrTx/>
              <a:buFont typeface="Arial" pitchFamily="34" charset="0"/>
              <a:buChar char="•"/>
              <a:defRPr/>
            </a:pPr>
            <a:r>
              <a:rPr lang="de-DE" sz="2200" dirty="0">
                <a:solidFill>
                  <a:srgbClr val="000000"/>
                </a:solidFill>
                <a:effectLst/>
              </a:rPr>
              <a:t>Mathematik</a:t>
            </a:r>
          </a:p>
          <a:p>
            <a:pPr eaLnBrk="1" hangingPunct="1">
              <a:lnSpc>
                <a:spcPct val="90000"/>
              </a:lnSpc>
              <a:buClrTx/>
              <a:buFont typeface="Arial" pitchFamily="34" charset="0"/>
              <a:buChar char="•"/>
              <a:defRPr/>
            </a:pPr>
            <a:r>
              <a:rPr lang="de-DE" sz="2200" dirty="0">
                <a:solidFill>
                  <a:srgbClr val="000000"/>
                </a:solidFill>
                <a:effectLst/>
              </a:rPr>
              <a:t>eine Naturwissenschaft (Biologie, Physik oder Chemie)</a:t>
            </a:r>
          </a:p>
          <a:p>
            <a:pPr eaLnBrk="1" hangingPunct="1">
              <a:lnSpc>
                <a:spcPct val="90000"/>
              </a:lnSpc>
              <a:buClrTx/>
              <a:buFont typeface="Arial" pitchFamily="34" charset="0"/>
              <a:buChar char="•"/>
              <a:defRPr/>
            </a:pPr>
            <a:r>
              <a:rPr lang="de-DE" sz="2200" dirty="0">
                <a:solidFill>
                  <a:srgbClr val="000000"/>
                </a:solidFill>
                <a:effectLst/>
              </a:rPr>
              <a:t>Religion / Philosophie </a:t>
            </a:r>
          </a:p>
          <a:p>
            <a:pPr eaLnBrk="1" hangingPunct="1">
              <a:lnSpc>
                <a:spcPct val="90000"/>
              </a:lnSpc>
              <a:buClrTx/>
              <a:buFont typeface="Arial" pitchFamily="34" charset="0"/>
              <a:buChar char="•"/>
              <a:defRPr/>
            </a:pPr>
            <a:r>
              <a:rPr lang="de-DE" sz="2200" dirty="0">
                <a:solidFill>
                  <a:srgbClr val="000000"/>
                </a:solidFill>
                <a:effectLst/>
              </a:rPr>
              <a:t>Sport</a:t>
            </a:r>
          </a:p>
          <a:p>
            <a:pPr eaLnBrk="1" hangingPunct="1">
              <a:lnSpc>
                <a:spcPct val="90000"/>
              </a:lnSpc>
              <a:buClrTx/>
              <a:buFont typeface="Arial" pitchFamily="34" charset="0"/>
              <a:buChar char="•"/>
              <a:defRPr/>
            </a:pPr>
            <a:r>
              <a:rPr lang="de-DE" sz="2200" b="1" dirty="0">
                <a:solidFill>
                  <a:srgbClr val="000000"/>
                </a:solidFill>
                <a:effectLst/>
              </a:rPr>
              <a:t>9. Pflichtfach </a:t>
            </a:r>
            <a:r>
              <a:rPr lang="de-DE" sz="2200" dirty="0">
                <a:solidFill>
                  <a:srgbClr val="000000"/>
                </a:solidFill>
                <a:effectLst/>
              </a:rPr>
              <a:t>(</a:t>
            </a:r>
            <a:r>
              <a:rPr lang="de-DE" sz="2200" b="1" dirty="0">
                <a:solidFill>
                  <a:srgbClr val="000000"/>
                </a:solidFill>
                <a:effectLst/>
              </a:rPr>
              <a:t>Schwerpunktfach) </a:t>
            </a:r>
            <a:r>
              <a:rPr lang="de-DE" sz="2200" dirty="0">
                <a:solidFill>
                  <a:srgbClr val="000000"/>
                </a:solidFill>
                <a:effectLst/>
              </a:rPr>
              <a:t>eine zweite Fremdsprache </a:t>
            </a:r>
            <a:r>
              <a:rPr lang="de-DE" sz="2200" b="1" dirty="0">
                <a:solidFill>
                  <a:srgbClr val="000000"/>
                </a:solidFill>
                <a:effectLst/>
              </a:rPr>
              <a:t>oder </a:t>
            </a:r>
            <a:r>
              <a:rPr lang="de-DE" sz="2200" dirty="0">
                <a:solidFill>
                  <a:srgbClr val="000000"/>
                </a:solidFill>
                <a:effectLst/>
              </a:rPr>
              <a:t>eine zweite Naturwissenschaft</a:t>
            </a:r>
            <a:r>
              <a:rPr lang="de-DE" sz="2400" dirty="0">
                <a:solidFill>
                  <a:srgbClr val="000000"/>
                </a:solidFill>
                <a:effectLst/>
              </a:rPr>
              <a:t> </a:t>
            </a:r>
          </a:p>
          <a:p>
            <a:pPr eaLnBrk="1" hangingPunct="1">
              <a:lnSpc>
                <a:spcPct val="90000"/>
              </a:lnSpc>
              <a:buClrTx/>
              <a:buFont typeface="Arial" pitchFamily="34" charset="0"/>
              <a:buChar char="•"/>
              <a:defRPr/>
            </a:pPr>
            <a:r>
              <a:rPr lang="de-DE" sz="2200" dirty="0">
                <a:solidFill>
                  <a:srgbClr val="000000"/>
                </a:solidFill>
                <a:effectLst/>
              </a:rPr>
              <a:t>2 (evtl. 3) Fächer nach Wahl (Regelung VGK)</a:t>
            </a:r>
          </a:p>
          <a:p>
            <a:pPr eaLnBrk="1" hangingPunct="1">
              <a:lnSpc>
                <a:spcPct val="90000"/>
              </a:lnSpc>
              <a:buClrTx/>
              <a:buFont typeface="Arial" pitchFamily="34" charset="0"/>
              <a:buChar char="•"/>
              <a:defRPr/>
            </a:pPr>
            <a:r>
              <a:rPr lang="de-DE" sz="2200" dirty="0">
                <a:solidFill>
                  <a:srgbClr val="000000"/>
                </a:solidFill>
                <a:effectLst/>
              </a:rPr>
              <a:t>Kombination Chemie und Informatik </a:t>
            </a:r>
            <a:r>
              <a:rPr lang="de-DE" sz="2200" u="sng" dirty="0">
                <a:solidFill>
                  <a:srgbClr val="000000"/>
                </a:solidFill>
                <a:effectLst/>
              </a:rPr>
              <a:t>nicht</a:t>
            </a:r>
            <a:r>
              <a:rPr lang="de-DE" sz="2200" dirty="0">
                <a:solidFill>
                  <a:srgbClr val="000000"/>
                </a:solidFill>
                <a:effectLst/>
              </a:rPr>
              <a:t> möglich</a:t>
            </a:r>
            <a:endParaRPr lang="de-DE" sz="2400" dirty="0">
              <a:solidFill>
                <a:srgbClr val="000000"/>
              </a:solidFill>
              <a:effectLst/>
            </a:endParaRPr>
          </a:p>
          <a:p>
            <a:pPr eaLnBrk="1" hangingPunct="1">
              <a:lnSpc>
                <a:spcPct val="90000"/>
              </a:lnSpc>
              <a:buFont typeface="Wingdings" panose="05000000000000000000" pitchFamily="2" charset="2"/>
              <a:buNone/>
              <a:defRPr/>
            </a:pPr>
            <a:endParaRPr lang="de-DE" sz="1200" dirty="0">
              <a:solidFill>
                <a:srgbClr val="000000"/>
              </a:solidFill>
            </a:endParaRPr>
          </a:p>
        </p:txBody>
      </p:sp>
      <p:sp>
        <p:nvSpPr>
          <p:cNvPr id="14340"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4341"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9388" y="44450"/>
            <a:ext cx="8713787" cy="1143000"/>
          </a:xfrm>
        </p:spPr>
        <p:txBody>
          <a:bodyPr/>
          <a:lstStyle/>
          <a:p>
            <a:pPr eaLnBrk="1" hangingPunct="1">
              <a:defRPr/>
            </a:pPr>
            <a:r>
              <a:rPr lang="de-DE" dirty="0">
                <a:solidFill>
                  <a:srgbClr val="FF0000"/>
                </a:solidFill>
                <a:effectLst>
                  <a:outerShdw blurRad="38100" dist="38100" dir="2700000" algn="tl">
                    <a:srgbClr val="000000"/>
                  </a:outerShdw>
                </a:effectLst>
              </a:rPr>
              <a:t>Pflicht- und Wahlbereich </a:t>
            </a:r>
            <a:r>
              <a:rPr lang="de-DE" dirty="0" err="1">
                <a:solidFill>
                  <a:srgbClr val="FF0000"/>
                </a:solidFill>
                <a:effectLst>
                  <a:outerShdw blurRad="38100" dist="38100" dir="2700000" algn="tl">
                    <a:srgbClr val="000000"/>
                  </a:outerShdw>
                </a:effectLst>
              </a:rPr>
              <a:t>Eph</a:t>
            </a:r>
            <a:r>
              <a:rPr lang="de-DE" dirty="0">
                <a:solidFill>
                  <a:srgbClr val="FF0000"/>
                </a:solidFill>
                <a:effectLst>
                  <a:outerShdw blurRad="38100" dist="38100" dir="2700000" algn="tl">
                    <a:srgbClr val="000000"/>
                  </a:outerShdw>
                </a:effectLst>
              </a:rPr>
              <a:t> (3/4)</a:t>
            </a:r>
          </a:p>
        </p:txBody>
      </p:sp>
      <p:sp>
        <p:nvSpPr>
          <p:cNvPr id="47107" name="Rectangle 3"/>
          <p:cNvSpPr>
            <a:spLocks noGrp="1" noChangeArrowheads="1"/>
          </p:cNvSpPr>
          <p:nvPr>
            <p:ph type="body" idx="1"/>
          </p:nvPr>
        </p:nvSpPr>
        <p:spPr>
          <a:xfrm>
            <a:off x="457200" y="1196975"/>
            <a:ext cx="8229600" cy="5256213"/>
          </a:xfrm>
        </p:spPr>
        <p:txBody>
          <a:bodyPr/>
          <a:lstStyle/>
          <a:p>
            <a:pPr eaLnBrk="1" hangingPunct="1">
              <a:lnSpc>
                <a:spcPct val="90000"/>
              </a:lnSpc>
              <a:buFont typeface="Wingdings" panose="05000000000000000000" pitchFamily="2" charset="2"/>
              <a:buNone/>
              <a:defRPr/>
            </a:pPr>
            <a:endParaRPr lang="de-DE" sz="1200" dirty="0"/>
          </a:p>
        </p:txBody>
      </p:sp>
      <p:sp>
        <p:nvSpPr>
          <p:cNvPr id="15364"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5365"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grpSp>
        <p:nvGrpSpPr>
          <p:cNvPr id="15366" name="Gruppieren 21"/>
          <p:cNvGrpSpPr>
            <a:grpSpLocks/>
          </p:cNvGrpSpPr>
          <p:nvPr/>
        </p:nvGrpSpPr>
        <p:grpSpPr bwMode="auto">
          <a:xfrm>
            <a:off x="4643438" y="2276475"/>
            <a:ext cx="3744912" cy="1873250"/>
            <a:chOff x="4644008" y="2276872"/>
            <a:chExt cx="3744416" cy="1872208"/>
          </a:xfrm>
        </p:grpSpPr>
        <p:sp>
          <p:nvSpPr>
            <p:cNvPr id="17" name="Rechteck 16"/>
            <p:cNvSpPr/>
            <p:nvPr/>
          </p:nvSpPr>
          <p:spPr bwMode="auto">
            <a:xfrm>
              <a:off x="4644008" y="2276872"/>
              <a:ext cx="3744416" cy="1872208"/>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wrap="none" anchor="ctr"/>
            <a:lstStyle/>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p:txBody>
        </p:sp>
        <p:sp>
          <p:nvSpPr>
            <p:cNvPr id="15386" name="Rechteck 18"/>
            <p:cNvSpPr>
              <a:spLocks noChangeArrowheads="1"/>
            </p:cNvSpPr>
            <p:nvPr/>
          </p:nvSpPr>
          <p:spPr bwMode="auto">
            <a:xfrm>
              <a:off x="5364088" y="2348880"/>
              <a:ext cx="2448272" cy="432048"/>
            </a:xfrm>
            <a:prstGeom prst="rect">
              <a:avLst/>
            </a:prstGeom>
            <a:solidFill>
              <a:srgbClr val="FF9933"/>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2 – 3 Wahlkurse</a:t>
              </a:r>
            </a:p>
          </p:txBody>
        </p:sp>
        <p:sp>
          <p:nvSpPr>
            <p:cNvPr id="15387" name="Rechteck 19"/>
            <p:cNvSpPr>
              <a:spLocks noChangeArrowheads="1"/>
            </p:cNvSpPr>
            <p:nvPr/>
          </p:nvSpPr>
          <p:spPr bwMode="auto">
            <a:xfrm>
              <a:off x="4932040" y="3284984"/>
              <a:ext cx="3168352" cy="432048"/>
            </a:xfrm>
            <a:prstGeom prst="rect">
              <a:avLst/>
            </a:prstGeom>
            <a:solidFill>
              <a:srgbClr val="FFFF99"/>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a:t>+</a:t>
              </a:r>
              <a:r>
                <a:rPr lang="de-DE" altLang="de-DE" sz="1800"/>
                <a:t> evtl. 1 – 2 Vertiefungskurse</a:t>
              </a:r>
            </a:p>
          </p:txBody>
        </p:sp>
      </p:grpSp>
      <p:sp>
        <p:nvSpPr>
          <p:cNvPr id="15367" name="Rechteck 22"/>
          <p:cNvSpPr>
            <a:spLocks noChangeArrowheads="1"/>
          </p:cNvSpPr>
          <p:nvPr/>
        </p:nvSpPr>
        <p:spPr bwMode="auto">
          <a:xfrm>
            <a:off x="4643438" y="4868863"/>
            <a:ext cx="3744912" cy="720725"/>
          </a:xfrm>
          <a:prstGeom prst="rect">
            <a:avLst/>
          </a:prstGeom>
          <a:solidFill>
            <a:srgbClr val="FF99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i="1"/>
              <a:t>1 Kurs = 1 Fach pro Halbjahr</a:t>
            </a:r>
          </a:p>
        </p:txBody>
      </p:sp>
      <p:sp>
        <p:nvSpPr>
          <p:cNvPr id="15368" name="Rechteck 24"/>
          <p:cNvSpPr>
            <a:spLocks noChangeArrowheads="1"/>
          </p:cNvSpPr>
          <p:nvPr/>
        </p:nvSpPr>
        <p:spPr bwMode="auto">
          <a:xfrm>
            <a:off x="3132138" y="1341438"/>
            <a:ext cx="2663825" cy="431800"/>
          </a:xfrm>
          <a:prstGeom prst="rect">
            <a:avLst/>
          </a:prstGeom>
          <a:solidFill>
            <a:srgbClr val="FF9933"/>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11-12 Grundkurse</a:t>
            </a:r>
          </a:p>
        </p:txBody>
      </p:sp>
      <p:cxnSp>
        <p:nvCxnSpPr>
          <p:cNvPr id="15369" name="Gerade Verbindung mit Pfeil 26"/>
          <p:cNvCxnSpPr>
            <a:cxnSpLocks noChangeShapeType="1"/>
          </p:cNvCxnSpPr>
          <p:nvPr/>
        </p:nvCxnSpPr>
        <p:spPr bwMode="auto">
          <a:xfrm flipH="1">
            <a:off x="3419475" y="1773238"/>
            <a:ext cx="504825" cy="43180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0" name="Gerade Verbindung mit Pfeil 27"/>
          <p:cNvCxnSpPr>
            <a:cxnSpLocks noChangeShapeType="1"/>
          </p:cNvCxnSpPr>
          <p:nvPr/>
        </p:nvCxnSpPr>
        <p:spPr bwMode="auto">
          <a:xfrm>
            <a:off x="5076825" y="1773238"/>
            <a:ext cx="503238" cy="43180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5371" name="Gruppieren 20"/>
          <p:cNvGrpSpPr>
            <a:grpSpLocks/>
          </p:cNvGrpSpPr>
          <p:nvPr/>
        </p:nvGrpSpPr>
        <p:grpSpPr bwMode="auto">
          <a:xfrm>
            <a:off x="539750" y="2276475"/>
            <a:ext cx="3744913" cy="4105275"/>
            <a:chOff x="539552" y="1988840"/>
            <a:chExt cx="3744416" cy="4104456"/>
          </a:xfrm>
        </p:grpSpPr>
        <p:sp>
          <p:nvSpPr>
            <p:cNvPr id="31" name="Rechteck 30"/>
            <p:cNvSpPr/>
            <p:nvPr/>
          </p:nvSpPr>
          <p:spPr bwMode="auto">
            <a:xfrm>
              <a:off x="539552" y="1988840"/>
              <a:ext cx="3744416" cy="4104456"/>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wrap="none" anchor="ctr"/>
            <a:lstStyle/>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p:txBody>
        </p:sp>
        <p:sp>
          <p:nvSpPr>
            <p:cNvPr id="15373" name="Rechteck 6"/>
            <p:cNvSpPr>
              <a:spLocks noChangeArrowheads="1"/>
            </p:cNvSpPr>
            <p:nvPr/>
          </p:nvSpPr>
          <p:spPr bwMode="auto">
            <a:xfrm>
              <a:off x="683568" y="2564904"/>
              <a:ext cx="1367752" cy="432048"/>
            </a:xfrm>
            <a:prstGeom prst="rect">
              <a:avLst/>
            </a:prstGeom>
            <a:solidFill>
              <a:srgbClr val="0D5EFF"/>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D</a:t>
              </a:r>
            </a:p>
          </p:txBody>
        </p:sp>
        <p:sp>
          <p:nvSpPr>
            <p:cNvPr id="15374" name="Rechteck 7"/>
            <p:cNvSpPr>
              <a:spLocks noChangeArrowheads="1"/>
            </p:cNvSpPr>
            <p:nvPr/>
          </p:nvSpPr>
          <p:spPr bwMode="auto">
            <a:xfrm>
              <a:off x="683568" y="3068960"/>
              <a:ext cx="1367752" cy="432048"/>
            </a:xfrm>
            <a:prstGeom prst="rect">
              <a:avLst/>
            </a:prstGeom>
            <a:solidFill>
              <a:srgbClr val="0D5EFF"/>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E</a:t>
              </a:r>
            </a:p>
          </p:txBody>
        </p:sp>
        <p:sp>
          <p:nvSpPr>
            <p:cNvPr id="15375" name="Rechteck 8"/>
            <p:cNvSpPr>
              <a:spLocks noChangeArrowheads="1"/>
            </p:cNvSpPr>
            <p:nvPr/>
          </p:nvSpPr>
          <p:spPr bwMode="auto">
            <a:xfrm>
              <a:off x="1187624" y="2060848"/>
              <a:ext cx="2448272" cy="432048"/>
            </a:xfrm>
            <a:prstGeom prst="rect">
              <a:avLst/>
            </a:prstGeom>
            <a:solidFill>
              <a:srgbClr val="FF9933"/>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9 Pflichtkurse</a:t>
              </a:r>
            </a:p>
          </p:txBody>
        </p:sp>
        <p:sp>
          <p:nvSpPr>
            <p:cNvPr id="15376" name="Rechteck 9"/>
            <p:cNvSpPr>
              <a:spLocks noChangeArrowheads="1"/>
            </p:cNvSpPr>
            <p:nvPr/>
          </p:nvSpPr>
          <p:spPr bwMode="auto">
            <a:xfrm>
              <a:off x="683351" y="3573016"/>
              <a:ext cx="1367752" cy="432048"/>
            </a:xfrm>
            <a:prstGeom prst="rect">
              <a:avLst/>
            </a:prstGeom>
            <a:solidFill>
              <a:srgbClr val="0D5EFF"/>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KU / MU</a:t>
              </a:r>
            </a:p>
          </p:txBody>
        </p:sp>
        <p:sp>
          <p:nvSpPr>
            <p:cNvPr id="15377" name="Rechteck 10"/>
            <p:cNvSpPr>
              <a:spLocks noChangeArrowheads="1"/>
            </p:cNvSpPr>
            <p:nvPr/>
          </p:nvSpPr>
          <p:spPr bwMode="auto">
            <a:xfrm>
              <a:off x="683567" y="4077072"/>
              <a:ext cx="1367753" cy="1080120"/>
            </a:xfrm>
            <a:prstGeom prst="rect">
              <a:avLst/>
            </a:prstGeom>
            <a:solidFill>
              <a:srgbClr val="FFFF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GE / SW</a:t>
              </a:r>
            </a:p>
            <a:p>
              <a:pPr algn="ctr" eaLnBrk="1" hangingPunct="1">
                <a:spcBef>
                  <a:spcPct val="0"/>
                </a:spcBef>
                <a:buClrTx/>
                <a:buFontTx/>
                <a:buNone/>
              </a:pPr>
              <a:r>
                <a:rPr lang="de-DE" altLang="de-DE" sz="1600"/>
                <a:t>Achtung:</a:t>
              </a:r>
            </a:p>
            <a:p>
              <a:pPr algn="ctr" eaLnBrk="1" hangingPunct="1">
                <a:spcBef>
                  <a:spcPct val="0"/>
                </a:spcBef>
                <a:buClrTx/>
                <a:buFontTx/>
                <a:buNone/>
              </a:pPr>
              <a:r>
                <a:rPr lang="de-DE" altLang="de-DE" sz="1600"/>
                <a:t>Zusatzkurse</a:t>
              </a:r>
            </a:p>
            <a:p>
              <a:pPr algn="ctr" eaLnBrk="1" hangingPunct="1">
                <a:spcBef>
                  <a:spcPct val="0"/>
                </a:spcBef>
                <a:buClrTx/>
                <a:buFontTx/>
                <a:buNone/>
              </a:pPr>
              <a:r>
                <a:rPr lang="de-DE" altLang="de-DE" sz="1600"/>
                <a:t>SW / GE in Q2</a:t>
              </a:r>
            </a:p>
          </p:txBody>
        </p:sp>
        <p:sp>
          <p:nvSpPr>
            <p:cNvPr id="37" name="Rechteck 36"/>
            <p:cNvSpPr/>
            <p:nvPr/>
          </p:nvSpPr>
          <p:spPr bwMode="auto">
            <a:xfrm>
              <a:off x="683568" y="5229200"/>
              <a:ext cx="3456384" cy="648072"/>
            </a:xfrm>
            <a:prstGeom prst="rect">
              <a:avLst/>
            </a:prstGeom>
            <a:gradFill flip="none" rotWithShape="1">
              <a:gsLst>
                <a:gs pos="47000">
                  <a:srgbClr val="009A00"/>
                </a:gs>
                <a:gs pos="2151">
                  <a:srgbClr val="3EDD23"/>
                </a:gs>
                <a:gs pos="55000">
                  <a:srgbClr val="0D5EFF"/>
                </a:gs>
                <a:gs pos="100000">
                  <a:srgbClr val="57C7FF"/>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de-DE" dirty="0">
                  <a:latin typeface="Arial" charset="0"/>
                </a:rPr>
                <a:t>2. FS oder 2. NW</a:t>
              </a:r>
            </a:p>
            <a:p>
              <a:pPr algn="ctr" eaLnBrk="1" hangingPunct="1">
                <a:defRPr/>
              </a:pPr>
              <a:r>
                <a:rPr lang="de-DE" sz="1600" dirty="0">
                  <a:latin typeface="Arial" charset="0"/>
                </a:rPr>
                <a:t>(Achtung: Spanisch vierstündig)</a:t>
              </a:r>
              <a:endParaRPr lang="de-DE" sz="1400" dirty="0">
                <a:latin typeface="Arial" charset="0"/>
              </a:endParaRPr>
            </a:p>
          </p:txBody>
        </p:sp>
        <p:sp>
          <p:nvSpPr>
            <p:cNvPr id="15381" name="Rechteck 12"/>
            <p:cNvSpPr>
              <a:spLocks noChangeArrowheads="1"/>
            </p:cNvSpPr>
            <p:nvPr/>
          </p:nvSpPr>
          <p:spPr bwMode="auto">
            <a:xfrm>
              <a:off x="2843808" y="2852936"/>
              <a:ext cx="1296144" cy="432048"/>
            </a:xfrm>
            <a:prstGeom prst="rect">
              <a:avLst/>
            </a:prstGeom>
            <a:solidFill>
              <a:srgbClr val="009A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M</a:t>
              </a:r>
            </a:p>
          </p:txBody>
        </p:sp>
        <p:sp>
          <p:nvSpPr>
            <p:cNvPr id="15382" name="Rechteck 13"/>
            <p:cNvSpPr>
              <a:spLocks noChangeArrowheads="1"/>
            </p:cNvSpPr>
            <p:nvPr/>
          </p:nvSpPr>
          <p:spPr bwMode="auto">
            <a:xfrm>
              <a:off x="2843808" y="3356992"/>
              <a:ext cx="1296144" cy="432048"/>
            </a:xfrm>
            <a:prstGeom prst="rect">
              <a:avLst/>
            </a:prstGeom>
            <a:solidFill>
              <a:srgbClr val="009A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BI / CH / PH</a:t>
              </a:r>
            </a:p>
          </p:txBody>
        </p:sp>
        <p:sp>
          <p:nvSpPr>
            <p:cNvPr id="15383" name="Rechteck 14"/>
            <p:cNvSpPr>
              <a:spLocks noChangeArrowheads="1"/>
            </p:cNvSpPr>
            <p:nvPr/>
          </p:nvSpPr>
          <p:spPr bwMode="auto">
            <a:xfrm>
              <a:off x="2843808" y="3861048"/>
              <a:ext cx="1296144" cy="648072"/>
            </a:xfrm>
            <a:prstGeom prst="rect">
              <a:avLst/>
            </a:prstGeom>
            <a:solidFill>
              <a:srgbClr val="FF33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Religion</a:t>
              </a:r>
            </a:p>
            <a:p>
              <a:pPr algn="ctr" eaLnBrk="1" hangingPunct="1">
                <a:spcBef>
                  <a:spcPct val="0"/>
                </a:spcBef>
                <a:buClrTx/>
                <a:buFontTx/>
                <a:buNone/>
              </a:pPr>
              <a:r>
                <a:rPr lang="de-DE" altLang="de-DE" sz="1600"/>
                <a:t>(Philosophie)</a:t>
              </a:r>
            </a:p>
          </p:txBody>
        </p:sp>
        <p:sp>
          <p:nvSpPr>
            <p:cNvPr id="15384" name="Rechteck 15"/>
            <p:cNvSpPr>
              <a:spLocks noChangeArrowheads="1"/>
            </p:cNvSpPr>
            <p:nvPr/>
          </p:nvSpPr>
          <p:spPr bwMode="auto">
            <a:xfrm>
              <a:off x="2843808" y="4581128"/>
              <a:ext cx="1296144" cy="432048"/>
            </a:xfrm>
            <a:prstGeom prst="rect">
              <a:avLst/>
            </a:prstGeom>
            <a:solidFill>
              <a:srgbClr val="FF33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Sport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outerShdw>
                </a:effectLst>
              </a:rPr>
              <a:t>Pflicht- und Wahlbereich (4/4)</a:t>
            </a:r>
          </a:p>
        </p:txBody>
      </p:sp>
      <p:sp>
        <p:nvSpPr>
          <p:cNvPr id="48131" name="Rectangle 3"/>
          <p:cNvSpPr>
            <a:spLocks noGrp="1" noChangeArrowheads="1"/>
          </p:cNvSpPr>
          <p:nvPr>
            <p:ph type="body" idx="1"/>
          </p:nvPr>
        </p:nvSpPr>
        <p:spPr/>
        <p:txBody>
          <a:bodyPr/>
          <a:lstStyle/>
          <a:p>
            <a:pPr algn="just" eaLnBrk="1" hangingPunct="1">
              <a:buFont typeface="Wingdings" panose="05000000000000000000" pitchFamily="2" charset="2"/>
              <a:buNone/>
              <a:defRPr/>
            </a:pPr>
            <a:r>
              <a:rPr lang="de-DE" dirty="0">
                <a:effectLst/>
              </a:rPr>
              <a:t>	Schülerinnen und Schüler aus </a:t>
            </a:r>
            <a:r>
              <a:rPr lang="de-DE" b="1" dirty="0">
                <a:effectLst/>
              </a:rPr>
              <a:t>anderen Schulformen</a:t>
            </a:r>
            <a:r>
              <a:rPr lang="de-DE" dirty="0">
                <a:effectLst/>
              </a:rPr>
              <a:t>, die in der Sek. I noch keine zweite Fremdsprache (4 Jahre) erlernt haben, </a:t>
            </a:r>
            <a:r>
              <a:rPr lang="de-DE" dirty="0">
                <a:solidFill>
                  <a:srgbClr val="0033CC"/>
                </a:solidFill>
                <a:effectLst/>
              </a:rPr>
              <a:t>müssen</a:t>
            </a:r>
            <a:r>
              <a:rPr lang="de-DE" dirty="0">
                <a:effectLst/>
              </a:rPr>
              <a:t> eine </a:t>
            </a:r>
            <a:r>
              <a:rPr lang="de-DE" dirty="0">
                <a:solidFill>
                  <a:srgbClr val="0033CC"/>
                </a:solidFill>
                <a:effectLst/>
              </a:rPr>
              <a:t>neu einsetzende Fremdsprache</a:t>
            </a:r>
            <a:r>
              <a:rPr lang="de-DE" dirty="0">
                <a:effectLst/>
              </a:rPr>
              <a:t> (am VGK: Spanisch) bis zur Jgst. Q2/II belegen! </a:t>
            </a:r>
          </a:p>
          <a:p>
            <a:pPr eaLnBrk="1" hangingPunct="1">
              <a:buFont typeface="Wingdings" panose="05000000000000000000" pitchFamily="2" charset="2"/>
              <a:buNone/>
              <a:defRPr/>
            </a:pPr>
            <a:endParaRPr lang="de-DE" dirty="0"/>
          </a:p>
        </p:txBody>
      </p:sp>
      <p:sp>
        <p:nvSpPr>
          <p:cNvPr id="16388"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6389"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de-DE" dirty="0">
                <a:solidFill>
                  <a:srgbClr val="FF3300"/>
                </a:solidFill>
                <a:effectLst>
                  <a:outerShdw blurRad="38100" dist="38100" dir="2700000" algn="tl">
                    <a:srgbClr val="000000"/>
                  </a:outerShdw>
                </a:effectLst>
              </a:rPr>
              <a:t>Vertiefungsfächer </a:t>
            </a:r>
          </a:p>
        </p:txBody>
      </p:sp>
      <p:sp>
        <p:nvSpPr>
          <p:cNvPr id="17411" name="Rectangle 5"/>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7412"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
        <p:nvSpPr>
          <p:cNvPr id="7" name="Rectangle 4"/>
          <p:cNvSpPr txBox="1">
            <a:spLocks noChangeArrowheads="1"/>
          </p:cNvSpPr>
          <p:nvPr/>
        </p:nvSpPr>
        <p:spPr bwMode="auto">
          <a:xfrm>
            <a:off x="755650" y="1412875"/>
            <a:ext cx="7632700" cy="50165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algn="just" eaLnBrk="1" hangingPunct="1">
              <a:lnSpc>
                <a:spcPct val="80000"/>
              </a:lnSpc>
              <a:defRPr/>
            </a:pPr>
            <a:r>
              <a:rPr lang="de-DE" altLang="de-DE" sz="1600" kern="0" dirty="0">
                <a:effectLst/>
              </a:rPr>
              <a:t>Zweistündige Halbjahreskurse (am VGK max. zwei in der </a:t>
            </a:r>
            <a:r>
              <a:rPr lang="de-DE" altLang="de-DE" sz="1600" kern="0" dirty="0" err="1">
                <a:effectLst/>
              </a:rPr>
              <a:t>Eph</a:t>
            </a:r>
            <a:r>
              <a:rPr lang="de-DE" altLang="de-DE" sz="1600" kern="0" dirty="0">
                <a:effectLst/>
              </a:rPr>
              <a:t>).</a:t>
            </a:r>
          </a:p>
          <a:p>
            <a:pPr marL="0" indent="0" algn="just" eaLnBrk="1" hangingPunct="1">
              <a:lnSpc>
                <a:spcPct val="80000"/>
              </a:lnSpc>
              <a:buFont typeface="Wingdings" panose="05000000000000000000" pitchFamily="2" charset="2"/>
              <a:buNone/>
              <a:defRPr/>
            </a:pPr>
            <a:endParaRPr lang="de-DE" altLang="de-DE" sz="1400" kern="0" dirty="0">
              <a:effectLst/>
              <a:sym typeface="Wingdings" panose="05000000000000000000" pitchFamily="2" charset="2"/>
            </a:endParaRPr>
          </a:p>
          <a:p>
            <a:pPr algn="just" eaLnBrk="1" hangingPunct="1">
              <a:lnSpc>
                <a:spcPct val="80000"/>
              </a:lnSpc>
              <a:defRPr/>
            </a:pPr>
            <a:r>
              <a:rPr lang="de-DE" altLang="de-DE" sz="1600" kern="0" dirty="0">
                <a:effectLst/>
                <a:sym typeface="Wingdings" panose="05000000000000000000" pitchFamily="2" charset="2"/>
              </a:rPr>
              <a:t>H</a:t>
            </a:r>
            <a:r>
              <a:rPr lang="de-DE" altLang="de-DE" sz="1600" kern="0" dirty="0">
                <a:effectLst/>
              </a:rPr>
              <a:t>albjährlicher Wechsel ist möglich.</a:t>
            </a:r>
          </a:p>
          <a:p>
            <a:pPr marL="0" indent="0" algn="just" eaLnBrk="1" hangingPunct="1">
              <a:lnSpc>
                <a:spcPct val="80000"/>
              </a:lnSpc>
              <a:buFont typeface="Wingdings" panose="05000000000000000000" pitchFamily="2" charset="2"/>
              <a:buNone/>
              <a:defRPr/>
            </a:pPr>
            <a:endParaRPr lang="de-DE" altLang="de-DE" sz="1400" kern="0" dirty="0">
              <a:effectLst/>
            </a:endParaRPr>
          </a:p>
          <a:p>
            <a:pPr algn="just" eaLnBrk="1" hangingPunct="1">
              <a:lnSpc>
                <a:spcPct val="80000"/>
              </a:lnSpc>
              <a:defRPr/>
            </a:pPr>
            <a:r>
              <a:rPr lang="de-DE" altLang="de-DE" sz="1600" kern="0" dirty="0">
                <a:effectLst/>
              </a:rPr>
              <a:t>Förderung bei Leistungsdefiziten, aber auch Vertiefung bereits vorhandener</a:t>
            </a:r>
            <a:br>
              <a:rPr lang="de-DE" altLang="de-DE" sz="1600" kern="0" dirty="0">
                <a:effectLst/>
              </a:rPr>
            </a:br>
            <a:r>
              <a:rPr lang="de-DE" altLang="de-DE" sz="1600" kern="0" dirty="0">
                <a:effectLst/>
              </a:rPr>
              <a:t>Kenntnisse zur Vorbereitung auf z. B. einen Leistungskurs im Kernfachbereich: </a:t>
            </a:r>
            <a:br>
              <a:rPr lang="de-DE" altLang="de-DE" sz="1600" kern="0" dirty="0">
                <a:effectLst/>
              </a:rPr>
            </a:br>
            <a:r>
              <a:rPr lang="de-DE" altLang="de-DE" sz="1600" kern="0" dirty="0">
                <a:effectLst/>
              </a:rPr>
              <a:t>D, M, Fremdsprache.</a:t>
            </a:r>
          </a:p>
          <a:p>
            <a:pPr marL="0" indent="0" algn="just" eaLnBrk="1" hangingPunct="1">
              <a:lnSpc>
                <a:spcPct val="80000"/>
              </a:lnSpc>
              <a:buFont typeface="Wingdings" panose="05000000000000000000" pitchFamily="2" charset="2"/>
              <a:buNone/>
              <a:defRPr/>
            </a:pPr>
            <a:endParaRPr lang="de-DE" altLang="de-DE" sz="1400" kern="0" dirty="0">
              <a:effectLst/>
            </a:endParaRPr>
          </a:p>
          <a:p>
            <a:pPr algn="just" eaLnBrk="1" hangingPunct="1">
              <a:lnSpc>
                <a:spcPct val="80000"/>
              </a:lnSpc>
              <a:defRPr/>
            </a:pPr>
            <a:r>
              <a:rPr lang="de-DE" altLang="de-DE" sz="1600" kern="0" dirty="0">
                <a:effectLst/>
              </a:rPr>
              <a:t>Integraler Bestandteil des Fächerangebotes der Schule.</a:t>
            </a:r>
          </a:p>
          <a:p>
            <a:pPr marL="0" indent="0" algn="just" eaLnBrk="1" hangingPunct="1">
              <a:lnSpc>
                <a:spcPct val="80000"/>
              </a:lnSpc>
              <a:buFont typeface="Wingdings" panose="05000000000000000000" pitchFamily="2" charset="2"/>
              <a:buNone/>
              <a:defRPr/>
            </a:pPr>
            <a:endParaRPr lang="de-DE" altLang="de-DE" sz="1400" kern="0" dirty="0">
              <a:effectLst/>
            </a:endParaRPr>
          </a:p>
          <a:p>
            <a:pPr algn="just" eaLnBrk="1" hangingPunct="1">
              <a:lnSpc>
                <a:spcPct val="80000"/>
              </a:lnSpc>
              <a:defRPr/>
            </a:pPr>
            <a:r>
              <a:rPr lang="de-DE" altLang="de-DE" sz="1600" kern="0" dirty="0">
                <a:effectLst/>
                <a:sym typeface="Wingdings" panose="05000000000000000000" pitchFamily="2" charset="2"/>
              </a:rPr>
              <a:t>Konkrete Vorbereitung auf Klausuren ist erlaubt.</a:t>
            </a:r>
            <a:endParaRPr lang="de-DE" altLang="de-DE" sz="1600" kern="0" dirty="0">
              <a:effectLst/>
            </a:endParaRPr>
          </a:p>
          <a:p>
            <a:pPr marL="0" indent="0" algn="just" eaLnBrk="1" hangingPunct="1">
              <a:lnSpc>
                <a:spcPct val="80000"/>
              </a:lnSpc>
              <a:buFont typeface="Wingdings" panose="05000000000000000000" pitchFamily="2" charset="2"/>
              <a:buNone/>
              <a:defRPr/>
            </a:pPr>
            <a:endParaRPr lang="de-DE" altLang="de-DE" sz="1400" kern="0" dirty="0">
              <a:effectLst/>
              <a:sym typeface="Wingdings" panose="05000000000000000000" pitchFamily="2" charset="2"/>
            </a:endParaRPr>
          </a:p>
          <a:p>
            <a:pPr algn="just" eaLnBrk="1" hangingPunct="1">
              <a:lnSpc>
                <a:spcPct val="80000"/>
              </a:lnSpc>
              <a:defRPr/>
            </a:pPr>
            <a:r>
              <a:rPr lang="de-DE" altLang="de-DE" sz="1600" kern="0" dirty="0">
                <a:effectLst/>
              </a:rPr>
              <a:t>Keine Benotung, sondern qualifizierende Bemerkungen („teilgenommen“, „mit Erfolg teilgenommen“, „mit besonderem Erfolg teilgenommen“); Fehlzeiten werden auf dem Zeugnis vermerkt.</a:t>
            </a:r>
          </a:p>
          <a:p>
            <a:pPr marL="0" indent="0" algn="just" eaLnBrk="1" hangingPunct="1">
              <a:lnSpc>
                <a:spcPct val="80000"/>
              </a:lnSpc>
              <a:buFont typeface="Wingdings" panose="05000000000000000000" pitchFamily="2" charset="2"/>
              <a:buNone/>
              <a:defRPr/>
            </a:pPr>
            <a:endParaRPr lang="de-DE" altLang="de-DE" sz="1400" kern="0" dirty="0">
              <a:effectLst/>
              <a:sym typeface="Wingdings" panose="05000000000000000000" pitchFamily="2" charset="2"/>
            </a:endParaRPr>
          </a:p>
          <a:p>
            <a:pPr algn="just" eaLnBrk="1" hangingPunct="1">
              <a:lnSpc>
                <a:spcPct val="80000"/>
              </a:lnSpc>
              <a:defRPr/>
            </a:pPr>
            <a:r>
              <a:rPr lang="de-DE" altLang="de-DE" sz="1600" kern="0" dirty="0">
                <a:effectLst/>
              </a:rPr>
              <a:t>Anrechnung auf Wochenstundenzahl, aber nicht versetzungswirksam und keine Anrechnung im Rahmen der Gesamtqualifikation.</a:t>
            </a:r>
          </a:p>
          <a:p>
            <a:pPr marL="0" indent="0" algn="just" eaLnBrk="1" hangingPunct="1">
              <a:lnSpc>
                <a:spcPct val="80000"/>
              </a:lnSpc>
              <a:buFont typeface="Wingdings" panose="05000000000000000000" pitchFamily="2" charset="2"/>
              <a:buNone/>
              <a:defRPr/>
            </a:pPr>
            <a:endParaRPr lang="de-DE" altLang="de-DE" sz="1400" kern="0" dirty="0">
              <a:effectLst/>
            </a:endParaRPr>
          </a:p>
          <a:p>
            <a:pPr algn="just" eaLnBrk="1" hangingPunct="1">
              <a:lnSpc>
                <a:spcPct val="80000"/>
              </a:lnSpc>
              <a:buFont typeface="Wingdings" panose="05000000000000000000" pitchFamily="2" charset="2"/>
              <a:buNone/>
              <a:tabLst>
                <a:tab pos="1163638" algn="l"/>
              </a:tabLst>
              <a:defRPr/>
            </a:pPr>
            <a:r>
              <a:rPr lang="de-DE" altLang="de-DE" sz="1600" kern="0" dirty="0">
                <a:effectLst/>
              </a:rPr>
              <a:t>	</a:t>
            </a:r>
            <a:r>
              <a:rPr lang="de-DE" altLang="de-DE" sz="1600" kern="0" dirty="0">
                <a:solidFill>
                  <a:srgbClr val="0000FF"/>
                </a:solidFill>
                <a:effectLst/>
              </a:rPr>
              <a:t>Leitziel:</a:t>
            </a:r>
            <a:r>
              <a:rPr lang="de-DE" altLang="de-DE" sz="1600" kern="0" dirty="0">
                <a:effectLst/>
              </a:rPr>
              <a:t>	Weiterentwicklung und Sicherung erforderlicher Kompetenzen</a:t>
            </a:r>
          </a:p>
          <a:p>
            <a:pPr algn="just" eaLnBrk="1" hangingPunct="1">
              <a:lnSpc>
                <a:spcPct val="80000"/>
              </a:lnSpc>
              <a:buFont typeface="Wingdings" panose="05000000000000000000" pitchFamily="2" charset="2"/>
              <a:buNone/>
              <a:tabLst>
                <a:tab pos="1163638" algn="l"/>
              </a:tabLst>
              <a:defRPr/>
            </a:pPr>
            <a:r>
              <a:rPr lang="de-DE" altLang="de-DE" sz="1600" kern="0" dirty="0">
                <a:effectLst/>
              </a:rPr>
              <a:t>		für einen erfolgreichen Durchgang durch die Qualifikationsphase</a:t>
            </a:r>
          </a:p>
          <a:p>
            <a:pPr algn="just" eaLnBrk="1" hangingPunct="1">
              <a:lnSpc>
                <a:spcPct val="80000"/>
              </a:lnSpc>
              <a:buFont typeface="Wingdings" panose="05000000000000000000" pitchFamily="2" charset="2"/>
              <a:buNone/>
              <a:tabLst>
                <a:tab pos="1163638" algn="l"/>
              </a:tabLst>
              <a:defRPr/>
            </a:pPr>
            <a:r>
              <a:rPr lang="de-DE" altLang="de-DE" sz="1600" kern="0" dirty="0">
                <a:effectLst/>
                <a:sym typeface="Symbol" panose="05050102010706020507" pitchFamily="18" charset="2"/>
              </a:rPr>
              <a:t>		 „perspektivische“ Förderung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476250"/>
            <a:ext cx="8229600" cy="1143000"/>
          </a:xfrm>
        </p:spPr>
        <p:txBody>
          <a:bodyPr/>
          <a:lstStyle/>
          <a:p>
            <a:pPr eaLnBrk="1" hangingPunct="1">
              <a:defRPr/>
            </a:pPr>
            <a:r>
              <a:rPr lang="de-DE" sz="3800">
                <a:solidFill>
                  <a:srgbClr val="FF0000"/>
                </a:solidFill>
                <a:effectLst>
                  <a:outerShdw blurRad="38100" dist="38100" dir="2700000" algn="tl">
                    <a:srgbClr val="000000"/>
                  </a:outerShdw>
                </a:effectLst>
              </a:rPr>
              <a:t>Vorüberlegungen für die Wahlen zur Einführungsphase (1/2)</a:t>
            </a:r>
          </a:p>
        </p:txBody>
      </p:sp>
      <p:sp>
        <p:nvSpPr>
          <p:cNvPr id="49155" name="Rectangle 3"/>
          <p:cNvSpPr>
            <a:spLocks noGrp="1" noChangeArrowheads="1"/>
          </p:cNvSpPr>
          <p:nvPr>
            <p:ph type="body" idx="1"/>
          </p:nvPr>
        </p:nvSpPr>
        <p:spPr>
          <a:xfrm>
            <a:off x="468313" y="1700213"/>
            <a:ext cx="8229600" cy="4746625"/>
          </a:xfrm>
        </p:spPr>
        <p:txBody>
          <a:bodyPr/>
          <a:lstStyle/>
          <a:p>
            <a:pPr eaLnBrk="1" hangingPunct="1">
              <a:lnSpc>
                <a:spcPct val="80000"/>
              </a:lnSpc>
              <a:buFont typeface="Wingdings" panose="05000000000000000000" pitchFamily="2" charset="2"/>
              <a:buNone/>
              <a:defRPr/>
            </a:pPr>
            <a:r>
              <a:rPr lang="de-DE" sz="2000" dirty="0">
                <a:effectLst/>
              </a:rPr>
              <a:t>-	Die angestrebten Abiturfächer sind </a:t>
            </a:r>
            <a:r>
              <a:rPr lang="de-DE" sz="2000" b="1" dirty="0">
                <a:effectLst/>
              </a:rPr>
              <a:t>grundsätzlich</a:t>
            </a:r>
            <a:r>
              <a:rPr lang="de-DE" sz="2000" dirty="0">
                <a:effectLst/>
              </a:rPr>
              <a:t> von der Einführungsphase an durchgehend zu belegen!</a:t>
            </a:r>
          </a:p>
          <a:p>
            <a:pPr eaLnBrk="1" hangingPunct="1">
              <a:lnSpc>
                <a:spcPct val="80000"/>
              </a:lnSpc>
              <a:buFont typeface="Wingdings" panose="05000000000000000000" pitchFamily="2" charset="2"/>
              <a:buNone/>
              <a:defRPr/>
            </a:pPr>
            <a:endParaRPr lang="de-DE" sz="1200" dirty="0">
              <a:effectLst/>
            </a:endParaRPr>
          </a:p>
          <a:p>
            <a:pPr lvl="1" eaLnBrk="1" hangingPunct="1">
              <a:lnSpc>
                <a:spcPct val="80000"/>
              </a:lnSpc>
              <a:buFont typeface="Wingdings" panose="05000000000000000000" pitchFamily="2" charset="2"/>
              <a:buNone/>
              <a:defRPr/>
            </a:pPr>
            <a:r>
              <a:rPr lang="de-DE" sz="2000" dirty="0">
                <a:effectLst/>
              </a:rPr>
              <a:t>	Spätestens </a:t>
            </a:r>
            <a:r>
              <a:rPr lang="de-DE" sz="2000" b="1" dirty="0">
                <a:effectLst/>
              </a:rPr>
              <a:t>ab der Qualifikationsphase </a:t>
            </a:r>
            <a:r>
              <a:rPr lang="de-DE" sz="2000" dirty="0">
                <a:effectLst/>
              </a:rPr>
              <a:t>müssen </a:t>
            </a:r>
            <a:r>
              <a:rPr lang="de-DE" sz="2000" b="1" dirty="0">
                <a:effectLst/>
              </a:rPr>
              <a:t>Klausuren </a:t>
            </a:r>
            <a:r>
              <a:rPr lang="de-DE" sz="2000" dirty="0">
                <a:effectLst/>
              </a:rPr>
              <a:t>in diesen Fächern geschrieben werden!</a:t>
            </a:r>
          </a:p>
          <a:p>
            <a:pPr lvl="1" eaLnBrk="1" hangingPunct="1">
              <a:lnSpc>
                <a:spcPct val="80000"/>
              </a:lnSpc>
              <a:buFont typeface="Wingdings" panose="05000000000000000000" pitchFamily="2" charset="2"/>
              <a:buNone/>
              <a:defRPr/>
            </a:pPr>
            <a:endParaRPr lang="de-DE" sz="1200" dirty="0">
              <a:effectLst/>
            </a:endParaRPr>
          </a:p>
          <a:p>
            <a:pPr eaLnBrk="1" hangingPunct="1">
              <a:lnSpc>
                <a:spcPct val="80000"/>
              </a:lnSpc>
              <a:buFontTx/>
              <a:buChar char="-"/>
              <a:defRPr/>
            </a:pPr>
            <a:r>
              <a:rPr lang="de-DE" sz="2000" dirty="0">
                <a:effectLst/>
              </a:rPr>
              <a:t>Alle drei Aufgabenfelder </a:t>
            </a:r>
            <a:r>
              <a:rPr lang="de-DE" sz="2000" u="sng" dirty="0">
                <a:effectLst/>
              </a:rPr>
              <a:t>müssen</a:t>
            </a:r>
            <a:r>
              <a:rPr lang="de-DE" sz="2000" dirty="0">
                <a:effectLst/>
              </a:rPr>
              <a:t> bei der Wahl der Abiturfächer abgedeckt sein.</a:t>
            </a:r>
          </a:p>
          <a:p>
            <a:pPr eaLnBrk="1" hangingPunct="1">
              <a:lnSpc>
                <a:spcPct val="80000"/>
              </a:lnSpc>
              <a:buFontTx/>
              <a:buChar char="-"/>
              <a:defRPr/>
            </a:pPr>
            <a:endParaRPr lang="de-DE" sz="1200" dirty="0">
              <a:effectLst/>
            </a:endParaRPr>
          </a:p>
          <a:p>
            <a:pPr eaLnBrk="1" hangingPunct="1">
              <a:lnSpc>
                <a:spcPct val="80000"/>
              </a:lnSpc>
              <a:buClrTx/>
              <a:buFontTx/>
              <a:buChar char="-"/>
              <a:defRPr/>
            </a:pPr>
            <a:r>
              <a:rPr lang="de-DE" sz="2000" dirty="0">
                <a:effectLst/>
              </a:rPr>
              <a:t>Unter den Abiturfächern müssen </a:t>
            </a:r>
            <a:r>
              <a:rPr lang="de-DE" sz="2000" b="1" dirty="0">
                <a:effectLst/>
              </a:rPr>
              <a:t>zwei</a:t>
            </a:r>
            <a:r>
              <a:rPr lang="de-DE" sz="2000" dirty="0">
                <a:effectLst/>
              </a:rPr>
              <a:t> der </a:t>
            </a:r>
            <a:r>
              <a:rPr lang="de-DE" sz="2000" b="1" dirty="0">
                <a:effectLst/>
              </a:rPr>
              <a:t>Kernfächer</a:t>
            </a:r>
            <a:r>
              <a:rPr lang="de-DE" sz="2000" dirty="0">
                <a:effectLst/>
              </a:rPr>
              <a:t> – Deutsch, Fremdsprache (auch: Spanisch) und Mathematik – vertreten sein.</a:t>
            </a:r>
          </a:p>
          <a:p>
            <a:pPr eaLnBrk="1" hangingPunct="1">
              <a:lnSpc>
                <a:spcPct val="80000"/>
              </a:lnSpc>
              <a:buFont typeface="Wingdings" panose="05000000000000000000" pitchFamily="2" charset="2"/>
              <a:buNone/>
              <a:defRPr/>
            </a:pPr>
            <a:endParaRPr lang="de-DE" sz="1200" dirty="0">
              <a:effectLst/>
            </a:endParaRPr>
          </a:p>
          <a:p>
            <a:pPr eaLnBrk="1" hangingPunct="1">
              <a:lnSpc>
                <a:spcPct val="80000"/>
              </a:lnSpc>
              <a:buFont typeface="Wingdings" panose="05000000000000000000" pitchFamily="2" charset="2"/>
              <a:buNone/>
              <a:defRPr/>
            </a:pPr>
            <a:r>
              <a:rPr lang="de-DE" sz="2000" dirty="0">
                <a:effectLst/>
              </a:rPr>
              <a:t>-	Alle Fächer außer Sport und Literatur können Abiturfächer sein.</a:t>
            </a:r>
          </a:p>
          <a:p>
            <a:pPr eaLnBrk="1" hangingPunct="1">
              <a:lnSpc>
                <a:spcPct val="80000"/>
              </a:lnSpc>
              <a:buFont typeface="Wingdings" panose="05000000000000000000" pitchFamily="2" charset="2"/>
              <a:buNone/>
              <a:defRPr/>
            </a:pPr>
            <a:endParaRPr lang="de-DE" sz="1200" dirty="0">
              <a:effectLst/>
            </a:endParaRPr>
          </a:p>
          <a:p>
            <a:pPr eaLnBrk="1" hangingPunct="1">
              <a:lnSpc>
                <a:spcPct val="80000"/>
              </a:lnSpc>
              <a:buFont typeface="Wingdings" panose="05000000000000000000" pitchFamily="2" charset="2"/>
              <a:buNone/>
              <a:defRPr/>
            </a:pPr>
            <a:r>
              <a:rPr lang="de-DE" sz="2000" dirty="0">
                <a:effectLst/>
              </a:rPr>
              <a:t>-	</a:t>
            </a:r>
            <a:r>
              <a:rPr lang="de-DE" sz="2000" b="1" dirty="0">
                <a:effectLst/>
              </a:rPr>
              <a:t>4 Abiturfächer</a:t>
            </a:r>
            <a:r>
              <a:rPr lang="de-DE" sz="2000" dirty="0">
                <a:effectLst/>
              </a:rPr>
              <a:t>: </a:t>
            </a:r>
          </a:p>
          <a:p>
            <a:pPr eaLnBrk="1" hangingPunct="1">
              <a:lnSpc>
                <a:spcPct val="80000"/>
              </a:lnSpc>
              <a:buFont typeface="Wingdings" panose="05000000000000000000" pitchFamily="2" charset="2"/>
              <a:buNone/>
              <a:defRPr/>
            </a:pPr>
            <a:endParaRPr lang="de-DE" sz="800" dirty="0">
              <a:effectLst/>
            </a:endParaRPr>
          </a:p>
          <a:p>
            <a:pPr lvl="1" eaLnBrk="1" hangingPunct="1">
              <a:lnSpc>
                <a:spcPct val="80000"/>
              </a:lnSpc>
              <a:buClrTx/>
              <a:defRPr/>
            </a:pPr>
            <a:r>
              <a:rPr lang="de-DE" sz="2000" dirty="0">
                <a:effectLst/>
              </a:rPr>
              <a:t>2 Leistungskurse (ab Qualifikationsphase: 5stündig)</a:t>
            </a:r>
          </a:p>
          <a:p>
            <a:pPr lvl="1" eaLnBrk="1" hangingPunct="1">
              <a:lnSpc>
                <a:spcPct val="80000"/>
              </a:lnSpc>
              <a:buClrTx/>
              <a:defRPr/>
            </a:pPr>
            <a:r>
              <a:rPr lang="de-DE" sz="2000" dirty="0">
                <a:effectLst/>
              </a:rPr>
              <a:t>2 Grundkurse (3stündig)</a:t>
            </a:r>
          </a:p>
          <a:p>
            <a:pPr lvl="1" eaLnBrk="1" hangingPunct="1">
              <a:lnSpc>
                <a:spcPct val="80000"/>
              </a:lnSpc>
              <a:buFont typeface="Wingdings" panose="05000000000000000000" pitchFamily="2" charset="2"/>
              <a:buNone/>
              <a:defRPr/>
            </a:pPr>
            <a:endParaRPr lang="de-DE" sz="2000" dirty="0">
              <a:effectLst/>
            </a:endParaRPr>
          </a:p>
          <a:p>
            <a:pPr lvl="1" eaLnBrk="1" hangingPunct="1">
              <a:lnSpc>
                <a:spcPct val="80000"/>
              </a:lnSpc>
              <a:buFont typeface="Wingdings" panose="05000000000000000000" pitchFamily="2" charset="2"/>
              <a:buNone/>
              <a:defRPr/>
            </a:pPr>
            <a:endParaRPr lang="de-DE" sz="1300" dirty="0">
              <a:effectLst/>
            </a:endParaRPr>
          </a:p>
          <a:p>
            <a:pPr lvl="1" eaLnBrk="1" hangingPunct="1">
              <a:lnSpc>
                <a:spcPct val="80000"/>
              </a:lnSpc>
              <a:buFont typeface="Wingdings" panose="05000000000000000000" pitchFamily="2" charset="2"/>
              <a:buNone/>
              <a:defRPr/>
            </a:pPr>
            <a:r>
              <a:rPr lang="de-DE" sz="700" dirty="0"/>
              <a:t> </a:t>
            </a:r>
          </a:p>
        </p:txBody>
      </p:sp>
      <p:sp>
        <p:nvSpPr>
          <p:cNvPr id="18436"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8437"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476250"/>
            <a:ext cx="8229600" cy="1143000"/>
          </a:xfrm>
        </p:spPr>
        <p:txBody>
          <a:bodyPr/>
          <a:lstStyle/>
          <a:p>
            <a:pPr eaLnBrk="1" hangingPunct="1">
              <a:defRPr/>
            </a:pPr>
            <a:r>
              <a:rPr lang="de-DE" sz="3800">
                <a:solidFill>
                  <a:srgbClr val="FF0000"/>
                </a:solidFill>
                <a:effectLst>
                  <a:outerShdw blurRad="38100" dist="38100" dir="2700000" algn="tl">
                    <a:srgbClr val="000000"/>
                  </a:outerShdw>
                </a:effectLst>
              </a:rPr>
              <a:t>Vorüberlegungen für die Wahlen zur Einführungsphase (2/2)</a:t>
            </a:r>
          </a:p>
        </p:txBody>
      </p:sp>
      <p:sp>
        <p:nvSpPr>
          <p:cNvPr id="50179" name="Rectangle 3"/>
          <p:cNvSpPr>
            <a:spLocks noGrp="1" noChangeArrowheads="1"/>
          </p:cNvSpPr>
          <p:nvPr>
            <p:ph type="body" idx="1"/>
          </p:nvPr>
        </p:nvSpPr>
        <p:spPr>
          <a:xfrm>
            <a:off x="457200" y="1844675"/>
            <a:ext cx="8229600" cy="4608513"/>
          </a:xfrm>
        </p:spPr>
        <p:txBody>
          <a:bodyPr/>
          <a:lstStyle/>
          <a:p>
            <a:pPr eaLnBrk="1" hangingPunct="1">
              <a:lnSpc>
                <a:spcPct val="90000"/>
              </a:lnSpc>
              <a:buFont typeface="Wingdings" panose="05000000000000000000" pitchFamily="2" charset="2"/>
              <a:buNone/>
              <a:defRPr/>
            </a:pPr>
            <a:r>
              <a:rPr lang="de-DE" dirty="0">
                <a:effectLst/>
              </a:rPr>
              <a:t>	</a:t>
            </a:r>
            <a:r>
              <a:rPr lang="de-DE" sz="2800" dirty="0">
                <a:effectLst/>
              </a:rPr>
              <a:t>Nicht alle in der Einführungsphase gewählten Grundkurse werden ab der Qualifikationsphase als Leistungskurse angeboten!</a:t>
            </a:r>
            <a:r>
              <a:rPr lang="de-DE" sz="2800" dirty="0"/>
              <a:t> </a:t>
            </a:r>
          </a:p>
          <a:p>
            <a:pPr eaLnBrk="1" hangingPunct="1">
              <a:lnSpc>
                <a:spcPct val="90000"/>
              </a:lnSpc>
              <a:buFont typeface="Wingdings" panose="05000000000000000000" pitchFamily="2" charset="2"/>
              <a:buNone/>
              <a:defRPr/>
            </a:pPr>
            <a:endParaRPr lang="de-DE" sz="2800" dirty="0"/>
          </a:p>
          <a:p>
            <a:pPr eaLnBrk="1" hangingPunct="1">
              <a:lnSpc>
                <a:spcPct val="90000"/>
              </a:lnSpc>
              <a:buFont typeface="Wingdings" panose="05000000000000000000" pitchFamily="2" charset="2"/>
              <a:buNone/>
              <a:defRPr/>
            </a:pPr>
            <a:r>
              <a:rPr lang="de-DE" sz="2800" dirty="0"/>
              <a:t>	</a:t>
            </a:r>
            <a:r>
              <a:rPr lang="de-DE" sz="2800" u="sng" dirty="0"/>
              <a:t>Aktuelles Leistungskursangebot am VGK:</a:t>
            </a:r>
          </a:p>
          <a:p>
            <a:pPr marL="357188" indent="0" eaLnBrk="1" hangingPunct="1">
              <a:lnSpc>
                <a:spcPct val="90000"/>
              </a:lnSpc>
              <a:spcAft>
                <a:spcPts val="1200"/>
              </a:spcAft>
              <a:buFont typeface="Wingdings" panose="05000000000000000000" pitchFamily="2" charset="2"/>
              <a:buNone/>
              <a:defRPr/>
            </a:pPr>
            <a:r>
              <a:rPr lang="de-DE" sz="2800" dirty="0"/>
              <a:t>Deutsch			Englisch</a:t>
            </a:r>
          </a:p>
          <a:p>
            <a:pPr marL="357188" indent="0" eaLnBrk="1" hangingPunct="1">
              <a:lnSpc>
                <a:spcPct val="90000"/>
              </a:lnSpc>
              <a:buFont typeface="Wingdings" panose="05000000000000000000" pitchFamily="2" charset="2"/>
              <a:buNone/>
              <a:defRPr/>
            </a:pPr>
            <a:r>
              <a:rPr lang="de-DE" sz="2800" dirty="0"/>
              <a:t>Geschichte		Erziehungswissenschaften</a:t>
            </a:r>
          </a:p>
          <a:p>
            <a:pPr marL="357188" indent="0" eaLnBrk="1" hangingPunct="1">
              <a:lnSpc>
                <a:spcPct val="90000"/>
              </a:lnSpc>
              <a:spcAft>
                <a:spcPts val="1200"/>
              </a:spcAft>
              <a:buFont typeface="Wingdings" panose="05000000000000000000" pitchFamily="2" charset="2"/>
              <a:buNone/>
              <a:defRPr/>
            </a:pPr>
            <a:r>
              <a:rPr lang="de-DE" sz="2800" dirty="0"/>
              <a:t>Erdkunde</a:t>
            </a:r>
          </a:p>
          <a:p>
            <a:pPr marL="357188" indent="0" eaLnBrk="1" hangingPunct="1">
              <a:lnSpc>
                <a:spcPct val="90000"/>
              </a:lnSpc>
              <a:buFont typeface="Wingdings" panose="05000000000000000000" pitchFamily="2" charset="2"/>
              <a:buNone/>
              <a:defRPr/>
            </a:pPr>
            <a:r>
              <a:rPr lang="de-DE" sz="2800" dirty="0"/>
              <a:t>Mathematik		Biologie</a:t>
            </a:r>
          </a:p>
          <a:p>
            <a:pPr eaLnBrk="1" hangingPunct="1">
              <a:lnSpc>
                <a:spcPct val="90000"/>
              </a:lnSpc>
              <a:buFont typeface="Wingdings" panose="05000000000000000000" pitchFamily="2" charset="2"/>
              <a:buNone/>
              <a:defRPr/>
            </a:pPr>
            <a:r>
              <a:rPr lang="de-DE" sz="2800" dirty="0"/>
              <a:t> </a:t>
            </a:r>
          </a:p>
          <a:p>
            <a:pPr eaLnBrk="1" hangingPunct="1">
              <a:lnSpc>
                <a:spcPct val="90000"/>
              </a:lnSpc>
              <a:buFont typeface="Wingdings" panose="05000000000000000000" pitchFamily="2" charset="2"/>
              <a:buNone/>
              <a:defRPr/>
            </a:pPr>
            <a:r>
              <a:rPr lang="de-DE" sz="2800" dirty="0"/>
              <a:t>	</a:t>
            </a:r>
            <a:r>
              <a:rPr lang="de-DE" sz="2800" b="1" dirty="0">
                <a:solidFill>
                  <a:srgbClr val="0033CC"/>
                </a:solidFill>
                <a:effectLst>
                  <a:outerShdw blurRad="38100" dist="38100" dir="2700000" algn="tl">
                    <a:srgbClr val="000000"/>
                  </a:outerShdw>
                </a:effectLst>
                <a:sym typeface="Symbol" pitchFamily="18" charset="2"/>
              </a:rPr>
              <a:t>			</a:t>
            </a:r>
            <a:endParaRPr lang="de-DE" sz="2800" dirty="0">
              <a:sym typeface="Symbol" pitchFamily="18" charset="2"/>
            </a:endParaRPr>
          </a:p>
        </p:txBody>
      </p:sp>
      <p:sp>
        <p:nvSpPr>
          <p:cNvPr id="19460"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9461"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Schullaufbahn</a:t>
            </a:r>
          </a:p>
        </p:txBody>
      </p:sp>
      <p:sp>
        <p:nvSpPr>
          <p:cNvPr id="51203"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de-DE"/>
          </a:p>
          <a:p>
            <a:pP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Beispiel 1:</a:t>
            </a:r>
          </a:p>
          <a:p>
            <a:pPr eaLnBrk="1" hangingPunct="1">
              <a:buFont typeface="Wingdings" panose="05000000000000000000" pitchFamily="2" charset="2"/>
              <a:buNone/>
              <a:defRPr/>
            </a:pPr>
            <a:endParaRPr lang="de-DE" sz="4000">
              <a:solidFill>
                <a:srgbClr val="0033CC"/>
              </a:solidFill>
              <a:effectLst>
                <a:outerShdw blurRad="38100" dist="38100" dir="2700000" algn="tl">
                  <a:srgbClr val="000000"/>
                </a:outerShdw>
              </a:effectLst>
            </a:endParaRP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Fremdsprachlicher</a:t>
            </a: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Schwerpunkt</a:t>
            </a:r>
          </a:p>
        </p:txBody>
      </p:sp>
      <p:sp>
        <p:nvSpPr>
          <p:cNvPr id="20484" name="Rectangle 6"/>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20485"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2097604" y="44624"/>
            <a:ext cx="4948793" cy="67687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Einführung</a:t>
            </a:r>
          </a:p>
        </p:txBody>
      </p:sp>
      <p:sp>
        <p:nvSpPr>
          <p:cNvPr id="37891"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p:txBody>
      </p:sp>
      <p:sp>
        <p:nvSpPr>
          <p:cNvPr id="4100" name="Rectangle 4"/>
          <p:cNvSpPr>
            <a:spLocks noChangeArrowheads="1"/>
          </p:cNvSpPr>
          <p:nvPr/>
        </p:nvSpPr>
        <p:spPr bwMode="auto">
          <a:xfrm>
            <a:off x="539750" y="1196975"/>
            <a:ext cx="8137525"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just" eaLnBrk="1" hangingPunct="1">
              <a:spcBef>
                <a:spcPct val="0"/>
              </a:spcBef>
              <a:buClrTx/>
              <a:buFontTx/>
              <a:buNone/>
            </a:pPr>
            <a:r>
              <a:rPr lang="de-DE" altLang="de-DE" sz="1800"/>
              <a:t>Mit dieser </a:t>
            </a:r>
            <a:r>
              <a:rPr lang="de-DE" altLang="de-DE" sz="1800" b="1"/>
              <a:t>Information zur Oberstufe </a:t>
            </a:r>
            <a:r>
              <a:rPr lang="de-DE" altLang="de-DE" sz="1800"/>
              <a:t>möchte ich Ihnen, liebe Eltern, und ganz besonders Ihnen, liebe Schülerinnen und Schüler, helfen sich über die komplexe Struktur der Oberstufe nach der aktuellen Ausbildungs- und Prüfungsordnung für die gymnasiale Oberstufe (</a:t>
            </a:r>
            <a:r>
              <a:rPr lang="de-DE" altLang="de-DE" sz="1800" b="1"/>
              <a:t>APO-GOSt</a:t>
            </a:r>
            <a:r>
              <a:rPr lang="de-DE" altLang="de-DE" sz="1800"/>
              <a:t>) zu informieren. Die </a:t>
            </a:r>
            <a:r>
              <a:rPr lang="de-DE" altLang="de-DE" sz="1800" b="1"/>
              <a:t>Seitenführung </a:t>
            </a:r>
            <a:r>
              <a:rPr lang="de-DE" altLang="de-DE" sz="1800"/>
              <a:t>leitet Sie schnell zu Themenschwerpunkten. Bei mehreren Folien zu einem Thema müssen Sie wiederholt die Enter-Taste drücken, um alle diesbezüglichen Folien aufzurufen. </a:t>
            </a:r>
          </a:p>
          <a:p>
            <a:pPr algn="just" eaLnBrk="1" hangingPunct="1">
              <a:spcBef>
                <a:spcPct val="0"/>
              </a:spcBef>
              <a:buClrTx/>
              <a:buFontTx/>
              <a:buNone/>
            </a:pPr>
            <a:r>
              <a:rPr lang="de-DE" altLang="de-DE" sz="1800"/>
              <a:t>Viele dieser Informationen werden Ihnen auf den Informationsveranstaltungen der Jahrgangsstufen mit verschiedenen Schwerpunktsetzungen zusätzlich erläutert. </a:t>
            </a:r>
          </a:p>
          <a:p>
            <a:pPr algn="just" eaLnBrk="1" hangingPunct="1">
              <a:spcBef>
                <a:spcPct val="0"/>
              </a:spcBef>
              <a:buClrTx/>
              <a:buFontTx/>
              <a:buNone/>
            </a:pPr>
            <a:r>
              <a:rPr lang="de-DE" altLang="de-DE" sz="1800"/>
              <a:t>Für Nachfragen stehen Ihnen immer Ihre Stufenleiter und ich als Oberstufenkoordinator zur Verfügung. </a:t>
            </a:r>
          </a:p>
          <a:p>
            <a:pPr algn="just" eaLnBrk="1" hangingPunct="1">
              <a:spcBef>
                <a:spcPct val="0"/>
              </a:spcBef>
              <a:buClrTx/>
              <a:buFontTx/>
              <a:buNone/>
            </a:pPr>
            <a:r>
              <a:rPr lang="de-DE" altLang="de-DE" sz="1800"/>
              <a:t>Nutzen Sie unsere Beratungsangebote! Sie sichern sich damit eine Ihren Neigungen und Begabungen entsprechende angemessene Schullaufbahn. </a:t>
            </a:r>
          </a:p>
          <a:p>
            <a:pPr algn="just" eaLnBrk="1" hangingPunct="1">
              <a:spcBef>
                <a:spcPct val="0"/>
              </a:spcBef>
              <a:buClrTx/>
              <a:buFontTx/>
              <a:buNone/>
            </a:pPr>
            <a:endParaRPr lang="de-DE" altLang="de-DE" sz="1800"/>
          </a:p>
          <a:p>
            <a:pPr algn="just" eaLnBrk="1" hangingPunct="1">
              <a:spcBef>
                <a:spcPct val="0"/>
              </a:spcBef>
              <a:buClrTx/>
              <a:buFontTx/>
              <a:buNone/>
            </a:pPr>
            <a:r>
              <a:rPr lang="de-DE" altLang="de-DE" sz="1800"/>
              <a:t>Eine interessante, Sie bereichernde Zeit und</a:t>
            </a:r>
          </a:p>
          <a:p>
            <a:pPr algn="just" eaLnBrk="1" hangingPunct="1">
              <a:spcBef>
                <a:spcPct val="0"/>
              </a:spcBef>
              <a:buClrTx/>
              <a:buFontTx/>
              <a:buNone/>
            </a:pPr>
            <a:r>
              <a:rPr lang="de-DE" altLang="de-DE" sz="1800"/>
              <a:t>viel Erfolg in der Oberstufe wünscht Ihnen</a:t>
            </a:r>
          </a:p>
          <a:p>
            <a:pPr algn="just" eaLnBrk="1" hangingPunct="1">
              <a:spcBef>
                <a:spcPct val="0"/>
              </a:spcBef>
              <a:buClrTx/>
              <a:buFontTx/>
              <a:buNone/>
            </a:pPr>
            <a:endParaRPr lang="de-DE" altLang="de-DE" sz="1800"/>
          </a:p>
          <a:p>
            <a:pPr algn="just" eaLnBrk="1" hangingPunct="1">
              <a:spcBef>
                <a:spcPct val="0"/>
              </a:spcBef>
              <a:buClrTx/>
              <a:buFontTx/>
              <a:buNone/>
            </a:pPr>
            <a:r>
              <a:rPr lang="de-DE" altLang="de-DE" sz="1800"/>
              <a:t>Oliver Schulte</a:t>
            </a:r>
          </a:p>
          <a:p>
            <a:pPr eaLnBrk="1" hangingPunct="1">
              <a:spcBef>
                <a:spcPct val="0"/>
              </a:spcBef>
              <a:buClrTx/>
              <a:buFontTx/>
              <a:buNone/>
            </a:pPr>
            <a:endParaRPr lang="de-DE" altLang="de-DE" sz="1600"/>
          </a:p>
        </p:txBody>
      </p:sp>
      <p:sp>
        <p:nvSpPr>
          <p:cNvPr id="4101"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195736" y="54916"/>
            <a:ext cx="4848910" cy="67481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85" name="Rectangle 1517"/>
          <p:cNvSpPr>
            <a:spLocks noGrp="1" noChangeArrowheads="1"/>
          </p:cNvSpPr>
          <p:nvPr>
            <p:ph type="title"/>
          </p:nvPr>
        </p:nvSpPr>
        <p:spPr/>
        <p:txBody>
          <a:bodyPr/>
          <a:lstStyle/>
          <a:p>
            <a:pPr eaLnBrk="1" hangingPunct="1">
              <a:defRPr/>
            </a:pPr>
            <a:r>
              <a:rPr lang="de-DE" sz="2400">
                <a:solidFill>
                  <a:srgbClr val="FF0000"/>
                </a:solidFill>
                <a:effectLst>
                  <a:outerShdw blurRad="38100" dist="38100" dir="2700000" algn="tl">
                    <a:srgbClr val="000000"/>
                  </a:outerShdw>
                </a:effectLst>
              </a:rPr>
              <a:t>Schullaufbahnbogen</a:t>
            </a:r>
          </a:p>
        </p:txBody>
      </p:sp>
      <p:graphicFrame>
        <p:nvGraphicFramePr>
          <p:cNvPr id="10" name="Tabelle 9"/>
          <p:cNvGraphicFramePr>
            <a:graphicFrameLocks noGrp="1"/>
          </p:cNvGraphicFramePr>
          <p:nvPr>
            <p:extLst>
              <p:ext uri="{D42A27DB-BD31-4B8C-83A1-F6EECF244321}">
                <p14:modId xmlns:p14="http://schemas.microsoft.com/office/powerpoint/2010/main" val="3522890734"/>
              </p:ext>
            </p:extLst>
          </p:nvPr>
        </p:nvGraphicFramePr>
        <p:xfrm>
          <a:off x="383920" y="1294195"/>
          <a:ext cx="8376159" cy="5016453"/>
        </p:xfrm>
        <a:graphic>
          <a:graphicData uri="http://schemas.openxmlformats.org/drawingml/2006/table">
            <a:tbl>
              <a:tblPr/>
              <a:tblGrid>
                <a:gridCol w="679515">
                  <a:extLst>
                    <a:ext uri="{9D8B030D-6E8A-4147-A177-3AD203B41FA5}">
                      <a16:colId xmlns:a16="http://schemas.microsoft.com/office/drawing/2014/main" val="216713224"/>
                    </a:ext>
                  </a:extLst>
                </a:gridCol>
                <a:gridCol w="1926739">
                  <a:extLst>
                    <a:ext uri="{9D8B030D-6E8A-4147-A177-3AD203B41FA5}">
                      <a16:colId xmlns:a16="http://schemas.microsoft.com/office/drawing/2014/main" val="966564948"/>
                    </a:ext>
                  </a:extLst>
                </a:gridCol>
                <a:gridCol w="692540">
                  <a:extLst>
                    <a:ext uri="{9D8B030D-6E8A-4147-A177-3AD203B41FA5}">
                      <a16:colId xmlns:a16="http://schemas.microsoft.com/office/drawing/2014/main" val="673308031"/>
                    </a:ext>
                  </a:extLst>
                </a:gridCol>
                <a:gridCol w="679515">
                  <a:extLst>
                    <a:ext uri="{9D8B030D-6E8A-4147-A177-3AD203B41FA5}">
                      <a16:colId xmlns:a16="http://schemas.microsoft.com/office/drawing/2014/main" val="3198946067"/>
                    </a:ext>
                  </a:extLst>
                </a:gridCol>
                <a:gridCol w="679515">
                  <a:extLst>
                    <a:ext uri="{9D8B030D-6E8A-4147-A177-3AD203B41FA5}">
                      <a16:colId xmlns:a16="http://schemas.microsoft.com/office/drawing/2014/main" val="1517351145"/>
                    </a:ext>
                  </a:extLst>
                </a:gridCol>
                <a:gridCol w="679515">
                  <a:extLst>
                    <a:ext uri="{9D8B030D-6E8A-4147-A177-3AD203B41FA5}">
                      <a16:colId xmlns:a16="http://schemas.microsoft.com/office/drawing/2014/main" val="1426427272"/>
                    </a:ext>
                  </a:extLst>
                </a:gridCol>
                <a:gridCol w="679515">
                  <a:extLst>
                    <a:ext uri="{9D8B030D-6E8A-4147-A177-3AD203B41FA5}">
                      <a16:colId xmlns:a16="http://schemas.microsoft.com/office/drawing/2014/main" val="3418017227"/>
                    </a:ext>
                  </a:extLst>
                </a:gridCol>
                <a:gridCol w="679515">
                  <a:extLst>
                    <a:ext uri="{9D8B030D-6E8A-4147-A177-3AD203B41FA5}">
                      <a16:colId xmlns:a16="http://schemas.microsoft.com/office/drawing/2014/main" val="1806904718"/>
                    </a:ext>
                  </a:extLst>
                </a:gridCol>
                <a:gridCol w="679515">
                  <a:extLst>
                    <a:ext uri="{9D8B030D-6E8A-4147-A177-3AD203B41FA5}">
                      <a16:colId xmlns:a16="http://schemas.microsoft.com/office/drawing/2014/main" val="3454717402"/>
                    </a:ext>
                  </a:extLst>
                </a:gridCol>
                <a:gridCol w="1000275">
                  <a:extLst>
                    <a:ext uri="{9D8B030D-6E8A-4147-A177-3AD203B41FA5}">
                      <a16:colId xmlns:a16="http://schemas.microsoft.com/office/drawing/2014/main" val="3469973740"/>
                    </a:ext>
                  </a:extLst>
                </a:gridCol>
              </a:tblGrid>
              <a:tr h="301169">
                <a:tc rowSpan="2"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Fach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rowSpan="2" hMerge="1">
                  <a:txBody>
                    <a:bodyPr/>
                    <a:lstStyle/>
                    <a:p>
                      <a:endParaRPr lang="de-DE"/>
                    </a:p>
                  </a:txBody>
                  <a:tcPr/>
                </a:tc>
                <a:tc row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Abitur-fach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Einführungsphase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Q1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Q2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rowSpan="2">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Anzahl der anrechen-baren Kurse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60626329"/>
                  </a:ext>
                </a:extLst>
              </a:tr>
              <a:tr h="446027">
                <a:tc gridSpan="2" vMerge="1">
                  <a:txBody>
                    <a:bodyPr/>
                    <a:lstStyle/>
                    <a:p>
                      <a:endParaRPr lang="de-DE"/>
                    </a:p>
                  </a:txBody>
                  <a:tcPr/>
                </a:tc>
                <a:tc hMerge="1" vMerge="1">
                  <a:txBody>
                    <a:bodyPr/>
                    <a:lstStyle/>
                    <a:p>
                      <a:endParaRPr lang="de-DE"/>
                    </a:p>
                  </a:txBody>
                  <a:tcPr/>
                </a:tc>
                <a:tc vMerge="1">
                  <a:txBody>
                    <a:bodyPr/>
                    <a:lstStyle/>
                    <a:p>
                      <a:endParaRPr lang="de-DE"/>
                    </a:p>
                  </a:txBody>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vMerge="1">
                  <a:txBody>
                    <a:bodyPr/>
                    <a:lstStyle/>
                    <a:p>
                      <a:endParaRPr lang="de-DE"/>
                    </a:p>
                  </a:txBody>
                  <a:tcPr/>
                </a:tc>
                <a:extLst>
                  <a:ext uri="{0D108BD9-81ED-4DB2-BD59-A6C34878D82A}">
                    <a16:rowId xmlns:a16="http://schemas.microsoft.com/office/drawing/2014/main" val="3976283460"/>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Deutsch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LK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76084233"/>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Englisch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LK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27892240"/>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Latein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33375790"/>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Spanisch (neu)</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x</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12044546"/>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Kunst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64598851"/>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6</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Geschichte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GZ</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GZ</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83329346"/>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7</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Sozialwissenschaften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37547476"/>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9</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Mathematik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92350603"/>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10</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Physik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87205283"/>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Religion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90465656"/>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Sport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57603054"/>
                  </a:ext>
                </a:extLst>
              </a:tr>
              <a:tr h="301169">
                <a:tc gridSpan="2">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WStd.</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40</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86569703"/>
                  </a:ext>
                </a:extLst>
              </a:tr>
              <a:tr h="347899">
                <a:tc gridSpan="9">
                  <a:txBody>
                    <a:bodyPr/>
                    <a:lstStyle/>
                    <a:p>
                      <a:pPr algn="ctr">
                        <a:lnSpc>
                          <a:spcPct val="107000"/>
                        </a:lnSpc>
                        <a:spcBef>
                          <a:spcPts val="300"/>
                        </a:spcBef>
                        <a:spcAft>
                          <a:spcPts val="30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Insgesamt 104 Wochenstunden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3311265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Schullaufbahn</a:t>
            </a:r>
          </a:p>
        </p:txBody>
      </p:sp>
      <p:sp>
        <p:nvSpPr>
          <p:cNvPr id="53251"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de-DE" sz="4000">
              <a:solidFill>
                <a:srgbClr val="0033CC"/>
              </a:solidFill>
              <a:effectLst>
                <a:outerShdw blurRad="38100" dist="38100" dir="2700000" algn="tl">
                  <a:srgbClr val="000000"/>
                </a:outerShdw>
              </a:effectLst>
            </a:endParaRPr>
          </a:p>
          <a:p>
            <a:pP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Beispiel 2:</a:t>
            </a:r>
          </a:p>
          <a:p>
            <a:pPr eaLnBrk="1" hangingPunct="1">
              <a:buFont typeface="Wingdings" panose="05000000000000000000" pitchFamily="2" charset="2"/>
              <a:buNone/>
              <a:defRPr/>
            </a:pPr>
            <a:endParaRPr lang="de-DE" sz="4000">
              <a:solidFill>
                <a:srgbClr val="0033CC"/>
              </a:solidFill>
              <a:effectLst>
                <a:outerShdw blurRad="38100" dist="38100" dir="2700000" algn="tl">
                  <a:srgbClr val="000000"/>
                </a:outerShdw>
              </a:effectLst>
            </a:endParaRP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Naturwissenschaftlicher</a:t>
            </a: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Schwerpunkt</a:t>
            </a:r>
          </a:p>
          <a:p>
            <a:pPr eaLnBrk="1" hangingPunct="1">
              <a:buFont typeface="Wingdings" panose="05000000000000000000" pitchFamily="2" charset="2"/>
              <a:buNone/>
              <a:defRPr/>
            </a:pPr>
            <a:endParaRPr lang="de-DE" sz="4000">
              <a:solidFill>
                <a:srgbClr val="0033CC"/>
              </a:solidFill>
              <a:effectLst>
                <a:outerShdw blurRad="38100" dist="38100" dir="2700000" algn="tl">
                  <a:srgbClr val="000000"/>
                </a:outerShdw>
              </a:effectLst>
            </a:endParaRPr>
          </a:p>
        </p:txBody>
      </p:sp>
      <p:sp>
        <p:nvSpPr>
          <p:cNvPr id="24580" name="Rectangle 7"/>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24581"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195736" y="53024"/>
            <a:ext cx="4752528" cy="67519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2245744" y="75920"/>
            <a:ext cx="4652512" cy="67061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pPr eaLnBrk="1" hangingPunct="1">
              <a:defRPr/>
            </a:pPr>
            <a:r>
              <a:rPr lang="de-DE" sz="2400">
                <a:solidFill>
                  <a:srgbClr val="FF0000"/>
                </a:solidFill>
                <a:effectLst>
                  <a:outerShdw blurRad="38100" dist="38100" dir="2700000" algn="tl">
                    <a:srgbClr val="000000"/>
                  </a:outerShdw>
                </a:effectLst>
              </a:rPr>
              <a:t>Schullaufbahnbogen</a:t>
            </a:r>
          </a:p>
        </p:txBody>
      </p:sp>
      <p:graphicFrame>
        <p:nvGraphicFramePr>
          <p:cNvPr id="133" name="Tabelle 132"/>
          <p:cNvGraphicFramePr>
            <a:graphicFrameLocks noGrp="1"/>
          </p:cNvGraphicFramePr>
          <p:nvPr>
            <p:extLst>
              <p:ext uri="{D42A27DB-BD31-4B8C-83A1-F6EECF244321}">
                <p14:modId xmlns:p14="http://schemas.microsoft.com/office/powerpoint/2010/main" val="2810007737"/>
              </p:ext>
            </p:extLst>
          </p:nvPr>
        </p:nvGraphicFramePr>
        <p:xfrm>
          <a:off x="489199" y="1124744"/>
          <a:ext cx="8165602" cy="5544615"/>
        </p:xfrm>
        <a:graphic>
          <a:graphicData uri="http://schemas.openxmlformats.org/drawingml/2006/table">
            <a:tbl>
              <a:tblPr/>
              <a:tblGrid>
                <a:gridCol w="662433">
                  <a:extLst>
                    <a:ext uri="{9D8B030D-6E8A-4147-A177-3AD203B41FA5}">
                      <a16:colId xmlns:a16="http://schemas.microsoft.com/office/drawing/2014/main" val="2078741318"/>
                    </a:ext>
                  </a:extLst>
                </a:gridCol>
                <a:gridCol w="1878306">
                  <a:extLst>
                    <a:ext uri="{9D8B030D-6E8A-4147-A177-3AD203B41FA5}">
                      <a16:colId xmlns:a16="http://schemas.microsoft.com/office/drawing/2014/main" val="3859144978"/>
                    </a:ext>
                  </a:extLst>
                </a:gridCol>
                <a:gridCol w="675132">
                  <a:extLst>
                    <a:ext uri="{9D8B030D-6E8A-4147-A177-3AD203B41FA5}">
                      <a16:colId xmlns:a16="http://schemas.microsoft.com/office/drawing/2014/main" val="991728790"/>
                    </a:ext>
                  </a:extLst>
                </a:gridCol>
                <a:gridCol w="662433">
                  <a:extLst>
                    <a:ext uri="{9D8B030D-6E8A-4147-A177-3AD203B41FA5}">
                      <a16:colId xmlns:a16="http://schemas.microsoft.com/office/drawing/2014/main" val="1777886488"/>
                    </a:ext>
                  </a:extLst>
                </a:gridCol>
                <a:gridCol w="662433">
                  <a:extLst>
                    <a:ext uri="{9D8B030D-6E8A-4147-A177-3AD203B41FA5}">
                      <a16:colId xmlns:a16="http://schemas.microsoft.com/office/drawing/2014/main" val="3671068406"/>
                    </a:ext>
                  </a:extLst>
                </a:gridCol>
                <a:gridCol w="662433">
                  <a:extLst>
                    <a:ext uri="{9D8B030D-6E8A-4147-A177-3AD203B41FA5}">
                      <a16:colId xmlns:a16="http://schemas.microsoft.com/office/drawing/2014/main" val="3328059061"/>
                    </a:ext>
                  </a:extLst>
                </a:gridCol>
                <a:gridCol w="662433">
                  <a:extLst>
                    <a:ext uri="{9D8B030D-6E8A-4147-A177-3AD203B41FA5}">
                      <a16:colId xmlns:a16="http://schemas.microsoft.com/office/drawing/2014/main" val="2119071823"/>
                    </a:ext>
                  </a:extLst>
                </a:gridCol>
                <a:gridCol w="662433">
                  <a:extLst>
                    <a:ext uri="{9D8B030D-6E8A-4147-A177-3AD203B41FA5}">
                      <a16:colId xmlns:a16="http://schemas.microsoft.com/office/drawing/2014/main" val="1244619821"/>
                    </a:ext>
                  </a:extLst>
                </a:gridCol>
                <a:gridCol w="662433">
                  <a:extLst>
                    <a:ext uri="{9D8B030D-6E8A-4147-A177-3AD203B41FA5}">
                      <a16:colId xmlns:a16="http://schemas.microsoft.com/office/drawing/2014/main" val="1775460769"/>
                    </a:ext>
                  </a:extLst>
                </a:gridCol>
                <a:gridCol w="975133">
                  <a:extLst>
                    <a:ext uri="{9D8B030D-6E8A-4147-A177-3AD203B41FA5}">
                      <a16:colId xmlns:a16="http://schemas.microsoft.com/office/drawing/2014/main" val="3199295414"/>
                    </a:ext>
                  </a:extLst>
                </a:gridCol>
              </a:tblGrid>
              <a:tr h="300656">
                <a:tc rowSpan="2" gridSpan="2">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Fach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rowSpan="2" hMerge="1">
                  <a:txBody>
                    <a:bodyPr/>
                    <a:lstStyle/>
                    <a:p>
                      <a:endParaRPr lang="de-DE"/>
                    </a:p>
                  </a:txBody>
                  <a:tcPr/>
                </a:tc>
                <a:tc rowSpan="2">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Abitur-fach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Einführungsphase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Q1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Q2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rowSpan="2">
                  <a:txBody>
                    <a:bodyPr/>
                    <a:lstStyle/>
                    <a:p>
                      <a:pPr algn="ctr">
                        <a:lnSpc>
                          <a:spcPct val="107000"/>
                        </a:lnSpc>
                        <a:spcAft>
                          <a:spcPts val="0"/>
                        </a:spcAft>
                      </a:pPr>
                      <a:r>
                        <a:rPr lang="de-DE" sz="1300">
                          <a:effectLst/>
                          <a:latin typeface="Calibri" panose="020F0502020204030204" pitchFamily="34" charset="0"/>
                          <a:ea typeface="Calibri" panose="020F0502020204030204" pitchFamily="34" charset="0"/>
                          <a:cs typeface="Times New Roman" panose="02020603050405020304" pitchFamily="18" charset="0"/>
                        </a:rPr>
                        <a:t>Anzahl der anrechen-baren Kurse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7617265"/>
                  </a:ext>
                </a:extLst>
              </a:tr>
              <a:tr h="673399">
                <a:tc gridSpan="2" vMerge="1">
                  <a:txBody>
                    <a:bodyPr/>
                    <a:lstStyle/>
                    <a:p>
                      <a:endParaRPr lang="de-DE"/>
                    </a:p>
                  </a:txBody>
                  <a:tcPr/>
                </a:tc>
                <a:tc hMerge="1" vMerge="1">
                  <a:txBody>
                    <a:bodyPr/>
                    <a:lstStyle/>
                    <a:p>
                      <a:endParaRPr lang="de-DE"/>
                    </a:p>
                  </a:txBody>
                  <a:tcPr/>
                </a:tc>
                <a:tc vMerge="1">
                  <a:txBody>
                    <a:bodyPr/>
                    <a:lstStyle/>
                    <a:p>
                      <a:endParaRPr lang="de-DE"/>
                    </a:p>
                  </a:txBody>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vMerge="1">
                  <a:txBody>
                    <a:bodyPr/>
                    <a:lstStyle/>
                    <a:p>
                      <a:endParaRPr lang="de-DE"/>
                    </a:p>
                  </a:txBody>
                  <a:tcPr/>
                </a:tc>
                <a:extLst>
                  <a:ext uri="{0D108BD9-81ED-4DB2-BD59-A6C34878D82A}">
                    <a16:rowId xmlns:a16="http://schemas.microsoft.com/office/drawing/2014/main" val="1977167966"/>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Deutsch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95559023"/>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Englisch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LK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77683623"/>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Kunst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22222913"/>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Geschichte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6206052"/>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Geographie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45033218"/>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6</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Sozialwissenschaften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SZ</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SZ</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62620220"/>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7</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Mathematik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LK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05061421"/>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8</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Chemie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0970610"/>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9</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Physik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a:effectLst/>
                          <a:latin typeface="Calibri" panose="020F0502020204030204" pitchFamily="34" charset="0"/>
                          <a:ea typeface="Calibri" panose="020F0502020204030204" pitchFamily="34" charset="0"/>
                          <a:cs typeface="Times New Roman" panose="02020603050405020304" pitchFamily="18"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08557997"/>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10</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Biologie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a:effectLst/>
                          <a:latin typeface="Calibri" panose="020F0502020204030204" pitchFamily="34" charset="0"/>
                          <a:ea typeface="Calibri" panose="020F0502020204030204" pitchFamily="34" charset="0"/>
                          <a:cs typeface="Times New Roman" panose="02020603050405020304" pitchFamily="18"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50387478"/>
                  </a:ext>
                </a:extLst>
              </a:tr>
              <a:tr h="300656">
                <a:tc>
                  <a:txBody>
                    <a:bodyPr/>
                    <a:lstStyle/>
                    <a:p>
                      <a:pPr>
                        <a:lnSpc>
                          <a:spcPct val="107000"/>
                        </a:lnSpc>
                        <a:spcAft>
                          <a:spcPts val="0"/>
                        </a:spcAft>
                      </a:pPr>
                      <a:r>
                        <a:rPr lang="de-DE" sz="1300" b="1" dirty="0">
                          <a:effectLst/>
                          <a:latin typeface="Calibri" panose="020F0502020204030204" pitchFamily="34" charset="0"/>
                          <a:ea typeface="Calibri" panose="020F0502020204030204" pitchFamily="34" charset="0"/>
                          <a:cs typeface="Times New Roman" panose="02020603050405020304" pitchFamily="18" charset="0"/>
                        </a:rPr>
                        <a:t>11</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Religion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11142759"/>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12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Sport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498195"/>
                  </a:ext>
                </a:extLst>
              </a:tr>
              <a:tr h="300656">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i="1">
                          <a:effectLst/>
                          <a:latin typeface="Calibri" panose="020F0502020204030204" pitchFamily="34" charset="0"/>
                          <a:ea typeface="Calibri" panose="020F0502020204030204" pitchFamily="34" charset="0"/>
                          <a:cs typeface="Times New Roman" panose="02020603050405020304" pitchFamily="18" charset="0"/>
                        </a:rPr>
                        <a:t>Vertiefung 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68957040"/>
                  </a:ext>
                </a:extLst>
              </a:tr>
              <a:tr h="300656">
                <a:tc gridSpan="2">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WStd.</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40</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63498403"/>
                  </a:ext>
                </a:extLst>
              </a:tr>
              <a:tr h="361376">
                <a:tc gridSpan="9">
                  <a:txBody>
                    <a:bodyPr/>
                    <a:lstStyle/>
                    <a:p>
                      <a:pPr algn="ctr">
                        <a:lnSpc>
                          <a:spcPct val="107000"/>
                        </a:lnSpc>
                        <a:spcBef>
                          <a:spcPts val="300"/>
                        </a:spcBef>
                        <a:spcAft>
                          <a:spcPts val="300"/>
                        </a:spcAft>
                      </a:pPr>
                      <a:r>
                        <a:rPr lang="de-DE"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Insgesamt 102 Wochenstunden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22608519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Schullaufbahn</a:t>
            </a:r>
          </a:p>
        </p:txBody>
      </p:sp>
      <p:sp>
        <p:nvSpPr>
          <p:cNvPr id="219139"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de-DE"/>
          </a:p>
          <a:p>
            <a:pP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Beispiel 3:</a:t>
            </a:r>
          </a:p>
          <a:p>
            <a:pPr eaLnBrk="1" hangingPunct="1">
              <a:buFont typeface="Wingdings" panose="05000000000000000000" pitchFamily="2" charset="2"/>
              <a:buNone/>
              <a:defRPr/>
            </a:pPr>
            <a:endParaRPr lang="de-DE" sz="4000">
              <a:solidFill>
                <a:srgbClr val="0033CC"/>
              </a:solidFill>
              <a:effectLst>
                <a:outerShdw blurRad="38100" dist="38100" dir="2700000" algn="tl">
                  <a:srgbClr val="000000"/>
                </a:outerShdw>
              </a:effectLst>
            </a:endParaRP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Weitere</a:t>
            </a: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Gesellschaftswissenschaften</a:t>
            </a:r>
          </a:p>
        </p:txBody>
      </p:sp>
      <p:sp>
        <p:nvSpPr>
          <p:cNvPr id="28676"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28677"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hteck 3"/>
          <p:cNvSpPr>
            <a:spLocks noChangeArrowheads="1"/>
          </p:cNvSpPr>
          <p:nvPr/>
        </p:nvSpPr>
        <p:spPr bwMode="auto">
          <a:xfrm>
            <a:off x="6804248" y="6092825"/>
            <a:ext cx="22460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dirty="0">
                <a:hlinkClick r:id="rId3" action="ppaction://hlinksldjump"/>
              </a:rPr>
              <a:t>zurück zu „Wochen-</a:t>
            </a:r>
          </a:p>
          <a:p>
            <a:pPr algn="ctr" eaLnBrk="1" hangingPunct="1">
              <a:spcBef>
                <a:spcPct val="0"/>
              </a:spcBef>
              <a:buClrTx/>
              <a:buFontTx/>
              <a:buNone/>
            </a:pPr>
            <a:r>
              <a:rPr lang="de-DE" altLang="de-DE" sz="1800" dirty="0">
                <a:hlinkClick r:id="rId3" action="ppaction://hlinksldjump"/>
              </a:rPr>
              <a:t>stunden und Kurse“</a:t>
            </a:r>
            <a:endParaRPr lang="de-DE" altLang="de-DE" sz="1800" dirty="0"/>
          </a:p>
        </p:txBody>
      </p:sp>
      <p:pic>
        <p:nvPicPr>
          <p:cNvPr id="2" name="Grafik 1"/>
          <p:cNvPicPr>
            <a:picLocks noChangeAspect="1"/>
          </p:cNvPicPr>
          <p:nvPr/>
        </p:nvPicPr>
        <p:blipFill>
          <a:blip r:embed="rId4"/>
          <a:stretch>
            <a:fillRect/>
          </a:stretch>
        </p:blipFill>
        <p:spPr>
          <a:xfrm>
            <a:off x="1964216" y="89873"/>
            <a:ext cx="4840032" cy="667825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303748" y="73437"/>
            <a:ext cx="4536504" cy="671112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115888"/>
            <a:ext cx="8229600" cy="504825"/>
          </a:xfrm>
        </p:spPr>
        <p:txBody>
          <a:bodyPr/>
          <a:lstStyle/>
          <a:p>
            <a:pPr eaLnBrk="1" hangingPunct="1">
              <a:defRPr/>
            </a:pPr>
            <a:r>
              <a:rPr lang="de-DE" sz="2400">
                <a:solidFill>
                  <a:srgbClr val="FF0000"/>
                </a:solidFill>
                <a:effectLst>
                  <a:outerShdw blurRad="38100" dist="38100" dir="2700000" algn="tl">
                    <a:srgbClr val="000000"/>
                  </a:outerShdw>
                </a:effectLst>
              </a:rPr>
              <a:t>Schullaufbahnbogen</a:t>
            </a:r>
          </a:p>
        </p:txBody>
      </p:sp>
      <p:graphicFrame>
        <p:nvGraphicFramePr>
          <p:cNvPr id="6" name="Tabelle 5"/>
          <p:cNvGraphicFramePr>
            <a:graphicFrameLocks noGrp="1"/>
          </p:cNvGraphicFramePr>
          <p:nvPr>
            <p:extLst>
              <p:ext uri="{D42A27DB-BD31-4B8C-83A1-F6EECF244321}">
                <p14:modId xmlns:p14="http://schemas.microsoft.com/office/powerpoint/2010/main" val="2469669278"/>
              </p:ext>
            </p:extLst>
          </p:nvPr>
        </p:nvGraphicFramePr>
        <p:xfrm>
          <a:off x="354105" y="692696"/>
          <a:ext cx="8435790" cy="6021292"/>
        </p:xfrm>
        <a:graphic>
          <a:graphicData uri="http://schemas.openxmlformats.org/drawingml/2006/table">
            <a:tbl>
              <a:tblPr/>
              <a:tblGrid>
                <a:gridCol w="684352">
                  <a:extLst>
                    <a:ext uri="{9D8B030D-6E8A-4147-A177-3AD203B41FA5}">
                      <a16:colId xmlns:a16="http://schemas.microsoft.com/office/drawing/2014/main" val="2867272474"/>
                    </a:ext>
                  </a:extLst>
                </a:gridCol>
                <a:gridCol w="1940456">
                  <a:extLst>
                    <a:ext uri="{9D8B030D-6E8A-4147-A177-3AD203B41FA5}">
                      <a16:colId xmlns:a16="http://schemas.microsoft.com/office/drawing/2014/main" val="2967546502"/>
                    </a:ext>
                  </a:extLst>
                </a:gridCol>
                <a:gridCol w="697472">
                  <a:extLst>
                    <a:ext uri="{9D8B030D-6E8A-4147-A177-3AD203B41FA5}">
                      <a16:colId xmlns:a16="http://schemas.microsoft.com/office/drawing/2014/main" val="2873510836"/>
                    </a:ext>
                  </a:extLst>
                </a:gridCol>
                <a:gridCol w="684352">
                  <a:extLst>
                    <a:ext uri="{9D8B030D-6E8A-4147-A177-3AD203B41FA5}">
                      <a16:colId xmlns:a16="http://schemas.microsoft.com/office/drawing/2014/main" val="156656528"/>
                    </a:ext>
                  </a:extLst>
                </a:gridCol>
                <a:gridCol w="684352">
                  <a:extLst>
                    <a:ext uri="{9D8B030D-6E8A-4147-A177-3AD203B41FA5}">
                      <a16:colId xmlns:a16="http://schemas.microsoft.com/office/drawing/2014/main" val="1637474730"/>
                    </a:ext>
                  </a:extLst>
                </a:gridCol>
                <a:gridCol w="684352">
                  <a:extLst>
                    <a:ext uri="{9D8B030D-6E8A-4147-A177-3AD203B41FA5}">
                      <a16:colId xmlns:a16="http://schemas.microsoft.com/office/drawing/2014/main" val="385694326"/>
                    </a:ext>
                  </a:extLst>
                </a:gridCol>
                <a:gridCol w="684352">
                  <a:extLst>
                    <a:ext uri="{9D8B030D-6E8A-4147-A177-3AD203B41FA5}">
                      <a16:colId xmlns:a16="http://schemas.microsoft.com/office/drawing/2014/main" val="2263963515"/>
                    </a:ext>
                  </a:extLst>
                </a:gridCol>
                <a:gridCol w="684352">
                  <a:extLst>
                    <a:ext uri="{9D8B030D-6E8A-4147-A177-3AD203B41FA5}">
                      <a16:colId xmlns:a16="http://schemas.microsoft.com/office/drawing/2014/main" val="1642715768"/>
                    </a:ext>
                  </a:extLst>
                </a:gridCol>
                <a:gridCol w="684352">
                  <a:extLst>
                    <a:ext uri="{9D8B030D-6E8A-4147-A177-3AD203B41FA5}">
                      <a16:colId xmlns:a16="http://schemas.microsoft.com/office/drawing/2014/main" val="435130585"/>
                    </a:ext>
                  </a:extLst>
                </a:gridCol>
                <a:gridCol w="1007398">
                  <a:extLst>
                    <a:ext uri="{9D8B030D-6E8A-4147-A177-3AD203B41FA5}">
                      <a16:colId xmlns:a16="http://schemas.microsoft.com/office/drawing/2014/main" val="2443827071"/>
                    </a:ext>
                  </a:extLst>
                </a:gridCol>
              </a:tblGrid>
              <a:tr h="310840">
                <a:tc rowSpan="2"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Fach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rowSpan="2" hMerge="1">
                  <a:txBody>
                    <a:bodyPr/>
                    <a:lstStyle/>
                    <a:p>
                      <a:endParaRPr lang="de-DE"/>
                    </a:p>
                  </a:txBody>
                  <a:tcPr/>
                </a:tc>
                <a:tc row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Abitur-fach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Einführungsphase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Q1</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Q2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rowSpan="2">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Anzahl der anrechen-baren Kurse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70841782"/>
                  </a:ext>
                </a:extLst>
              </a:tr>
              <a:tr h="696384">
                <a:tc gridSpan="2" vMerge="1">
                  <a:txBody>
                    <a:bodyPr/>
                    <a:lstStyle/>
                    <a:p>
                      <a:endParaRPr lang="de-DE"/>
                    </a:p>
                  </a:txBody>
                  <a:tcPr/>
                </a:tc>
                <a:tc hMerge="1" vMerge="1">
                  <a:txBody>
                    <a:bodyPr/>
                    <a:lstStyle/>
                    <a:p>
                      <a:endParaRPr lang="de-DE"/>
                    </a:p>
                  </a:txBody>
                  <a:tcPr/>
                </a:tc>
                <a:tc vMerge="1">
                  <a:txBody>
                    <a:bodyPr/>
                    <a:lstStyle/>
                    <a:p>
                      <a:endParaRPr lang="de-DE"/>
                    </a:p>
                  </a:txBody>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vMerge="1">
                  <a:txBody>
                    <a:bodyPr/>
                    <a:lstStyle/>
                    <a:p>
                      <a:endParaRPr lang="de-DE"/>
                    </a:p>
                  </a:txBody>
                  <a:tcPr/>
                </a:tc>
                <a:extLst>
                  <a:ext uri="{0D108BD9-81ED-4DB2-BD59-A6C34878D82A}">
                    <a16:rowId xmlns:a16="http://schemas.microsoft.com/office/drawing/2014/main" val="1079017375"/>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1</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Deutsch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LK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704512"/>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Englisch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7869798"/>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3</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Französisch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42276269"/>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Musik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03231878"/>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5</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Geschichte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LK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58728180"/>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6</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Sozialwissenschaften</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SZ</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SZ</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78362596"/>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7</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Erziehungswissenschaft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18736446"/>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8</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Erdkunde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81491270"/>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9</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Mathematik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01681557"/>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Biologie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60789321"/>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11</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Philosophie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4795875"/>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Sport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4004819"/>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Vertiefung M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96305385"/>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13</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Projektkurs BI</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PK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PK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68759438"/>
                  </a:ext>
                </a:extLst>
              </a:tr>
              <a:tr h="310840">
                <a:tc gridSpan="2">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WStd.</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33 WStd.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35 WStd.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36</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36</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40/42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58582697"/>
                  </a:ext>
                </a:extLst>
              </a:tr>
              <a:tr h="351468">
                <a:tc gridSpan="9">
                  <a:txBody>
                    <a:bodyPr/>
                    <a:lstStyle/>
                    <a:p>
                      <a:pPr algn="ctr">
                        <a:lnSpc>
                          <a:spcPct val="107000"/>
                        </a:lnSpc>
                        <a:spcBef>
                          <a:spcPts val="300"/>
                        </a:spcBef>
                        <a:spcAft>
                          <a:spcPts val="300"/>
                        </a:spcAft>
                      </a:pPr>
                      <a:r>
                        <a:rPr lang="de-DE"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Insgesamt 104 Wochenstunden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283632565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Informationen zur Oberstufe</a:t>
            </a:r>
          </a:p>
        </p:txBody>
      </p:sp>
      <p:sp>
        <p:nvSpPr>
          <p:cNvPr id="38915"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endParaRPr lang="de-DE" sz="2400">
              <a:effectLst/>
            </a:endParaRPr>
          </a:p>
          <a:p>
            <a:pPr eaLnBrk="1" hangingPunct="1">
              <a:lnSpc>
                <a:spcPct val="90000"/>
              </a:lnSpc>
              <a:buFont typeface="Wingdings" panose="05000000000000000000" pitchFamily="2" charset="2"/>
              <a:buNone/>
              <a:defRPr/>
            </a:pPr>
            <a:r>
              <a:rPr lang="de-DE" sz="2400">
                <a:effectLst/>
              </a:rPr>
              <a:t>1. Wer kann die Oberstufe besuchen?</a:t>
            </a:r>
          </a:p>
          <a:p>
            <a:pPr eaLnBrk="1" hangingPunct="1">
              <a:lnSpc>
                <a:spcPct val="90000"/>
              </a:lnSpc>
              <a:buFont typeface="Wingdings" panose="05000000000000000000" pitchFamily="2" charset="2"/>
              <a:buNone/>
              <a:defRPr/>
            </a:pPr>
            <a:r>
              <a:rPr lang="de-DE" sz="2400">
                <a:effectLst/>
              </a:rPr>
              <a:t>2. Welche Abschlüsse können erreicht werden? </a:t>
            </a:r>
          </a:p>
          <a:p>
            <a:pPr eaLnBrk="1" hangingPunct="1">
              <a:lnSpc>
                <a:spcPct val="90000"/>
              </a:lnSpc>
              <a:buFont typeface="Wingdings" panose="05000000000000000000" pitchFamily="2" charset="2"/>
              <a:buNone/>
              <a:defRPr/>
            </a:pPr>
            <a:r>
              <a:rPr lang="de-DE" sz="2400">
                <a:effectLst/>
              </a:rPr>
              <a:t>3. Wie ist die gymnasiale Oberstufe aufgebaut?</a:t>
            </a:r>
          </a:p>
          <a:p>
            <a:pPr eaLnBrk="1" hangingPunct="1">
              <a:lnSpc>
                <a:spcPct val="90000"/>
              </a:lnSpc>
              <a:buFont typeface="Wingdings" panose="05000000000000000000" pitchFamily="2" charset="2"/>
              <a:buNone/>
              <a:defRPr/>
            </a:pPr>
            <a:r>
              <a:rPr lang="de-DE" sz="2400">
                <a:effectLst/>
              </a:rPr>
              <a:t>4. Welche Fächer werden angeboten?</a:t>
            </a:r>
          </a:p>
          <a:p>
            <a:pPr eaLnBrk="1" hangingPunct="1">
              <a:lnSpc>
                <a:spcPct val="90000"/>
              </a:lnSpc>
              <a:buFont typeface="Wingdings" panose="05000000000000000000" pitchFamily="2" charset="2"/>
              <a:buNone/>
              <a:defRPr/>
            </a:pPr>
            <a:r>
              <a:rPr lang="de-DE" sz="2400">
                <a:effectLst/>
              </a:rPr>
              <a:t>5. Was </a:t>
            </a:r>
            <a:r>
              <a:rPr lang="de-DE" sz="2400" u="sng">
                <a:effectLst/>
              </a:rPr>
              <a:t>muss</a:t>
            </a:r>
            <a:r>
              <a:rPr lang="de-DE" sz="2400">
                <a:effectLst/>
              </a:rPr>
              <a:t> ich wählen?</a:t>
            </a:r>
          </a:p>
          <a:p>
            <a:pPr eaLnBrk="1" hangingPunct="1">
              <a:lnSpc>
                <a:spcPct val="90000"/>
              </a:lnSpc>
              <a:buFont typeface="Wingdings" panose="05000000000000000000" pitchFamily="2" charset="2"/>
              <a:buNone/>
              <a:defRPr/>
            </a:pPr>
            <a:r>
              <a:rPr lang="de-DE" sz="2400">
                <a:effectLst/>
              </a:rPr>
              <a:t>6. In welchen Fächern </a:t>
            </a:r>
            <a:r>
              <a:rPr lang="de-DE" sz="2400" u="sng">
                <a:effectLst/>
              </a:rPr>
              <a:t>muss</a:t>
            </a:r>
            <a:r>
              <a:rPr lang="de-DE" sz="2400">
                <a:effectLst/>
              </a:rPr>
              <a:t> / </a:t>
            </a:r>
            <a:r>
              <a:rPr lang="de-DE" sz="2400" u="sng">
                <a:effectLst/>
              </a:rPr>
              <a:t>kann</a:t>
            </a:r>
            <a:r>
              <a:rPr lang="de-DE" sz="2400">
                <a:effectLst/>
              </a:rPr>
              <a:t> ich Klausuren     schreiben?</a:t>
            </a:r>
          </a:p>
          <a:p>
            <a:pPr eaLnBrk="1" hangingPunct="1">
              <a:lnSpc>
                <a:spcPct val="90000"/>
              </a:lnSpc>
              <a:buFont typeface="Wingdings" panose="05000000000000000000" pitchFamily="2" charset="2"/>
              <a:buNone/>
              <a:defRPr/>
            </a:pPr>
            <a:r>
              <a:rPr lang="de-DE" sz="2400">
                <a:effectLst/>
              </a:rPr>
              <a:t>7. Wie erfolgt die Leistungsbewertung?</a:t>
            </a:r>
          </a:p>
          <a:p>
            <a:pPr eaLnBrk="1" hangingPunct="1">
              <a:lnSpc>
                <a:spcPct val="90000"/>
              </a:lnSpc>
              <a:buFont typeface="Wingdings" panose="05000000000000000000" pitchFamily="2" charset="2"/>
              <a:buNone/>
              <a:defRPr/>
            </a:pPr>
            <a:r>
              <a:rPr lang="de-DE" sz="2400">
                <a:effectLst/>
              </a:rPr>
              <a:t>8. Gibt es in der Oberstufe noch Versetzungen?</a:t>
            </a:r>
          </a:p>
          <a:p>
            <a:pPr eaLnBrk="1" hangingPunct="1">
              <a:lnSpc>
                <a:spcPct val="90000"/>
              </a:lnSpc>
              <a:buFont typeface="Wingdings" panose="05000000000000000000" pitchFamily="2" charset="2"/>
              <a:buNone/>
              <a:defRPr/>
            </a:pPr>
            <a:r>
              <a:rPr lang="de-DE" sz="2400">
                <a:effectLst/>
              </a:rPr>
              <a:t>9. Was ist sonst noch wichtig? (Latinum, Formulare, …)</a:t>
            </a:r>
          </a:p>
          <a:p>
            <a:pPr eaLnBrk="1" hangingPunct="1">
              <a:lnSpc>
                <a:spcPct val="90000"/>
              </a:lnSpc>
              <a:buFont typeface="Wingdings" panose="05000000000000000000" pitchFamily="2" charset="2"/>
              <a:buNone/>
              <a:defRPr/>
            </a:pPr>
            <a:endParaRPr lang="de-DE" sz="1800"/>
          </a:p>
        </p:txBody>
      </p:sp>
      <p:sp>
        <p:nvSpPr>
          <p:cNvPr id="5124" name="Rechteck 5"/>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de-DE" dirty="0">
                <a:solidFill>
                  <a:srgbClr val="FF3300"/>
                </a:solidFill>
                <a:effectLst>
                  <a:outerShdw blurRad="38100" dist="38100" dir="2700000" algn="tl">
                    <a:srgbClr val="000000"/>
                  </a:outerShdw>
                </a:effectLst>
              </a:rPr>
              <a:t>Laufbahnänderungen</a:t>
            </a:r>
          </a:p>
        </p:txBody>
      </p:sp>
      <p:sp>
        <p:nvSpPr>
          <p:cNvPr id="32771" name="Rectangle 4"/>
          <p:cNvSpPr>
            <a:spLocks noChangeArrowheads="1"/>
          </p:cNvSpPr>
          <p:nvPr/>
        </p:nvSpPr>
        <p:spPr bwMode="auto">
          <a:xfrm>
            <a:off x="6300788"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2772"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
        <p:nvSpPr>
          <p:cNvPr id="7" name="Rectangle 3"/>
          <p:cNvSpPr txBox="1">
            <a:spLocks noChangeArrowheads="1"/>
          </p:cNvSpPr>
          <p:nvPr/>
        </p:nvSpPr>
        <p:spPr bwMode="auto">
          <a:xfrm>
            <a:off x="457200" y="1600200"/>
            <a:ext cx="8291513" cy="45339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algn="just" eaLnBrk="1" hangingPunct="1">
              <a:lnSpc>
                <a:spcPct val="80000"/>
              </a:lnSpc>
              <a:buFont typeface="Wingdings" panose="05000000000000000000" pitchFamily="2" charset="2"/>
              <a:buNone/>
              <a:defRPr/>
            </a:pPr>
            <a:r>
              <a:rPr lang="de-DE" altLang="de-DE" sz="1800" b="1" kern="0" dirty="0">
                <a:effectLst/>
              </a:rPr>
              <a:t>-	Zuwahl oder </a:t>
            </a:r>
            <a:r>
              <a:rPr lang="de-DE" altLang="de-DE" sz="1800" b="1" kern="0" dirty="0" err="1">
                <a:effectLst/>
              </a:rPr>
              <a:t>Umwahl</a:t>
            </a:r>
            <a:r>
              <a:rPr lang="de-DE" altLang="de-DE" sz="1800" b="1" kern="0" dirty="0">
                <a:effectLst/>
              </a:rPr>
              <a:t> von Kursen:</a:t>
            </a: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kern="0" dirty="0">
                <a:effectLst/>
              </a:rPr>
              <a:t>	Das Fach Literatur kann in Q1 anstelle von Kunst oder Musik gewählt werden. </a:t>
            </a:r>
          </a:p>
          <a:p>
            <a:pPr algn="just" eaLnBrk="1" hangingPunct="1">
              <a:lnSpc>
                <a:spcPct val="80000"/>
              </a:lnSpc>
              <a:buFont typeface="Wingdings" panose="05000000000000000000" pitchFamily="2" charset="2"/>
              <a:buNone/>
              <a:defRPr/>
            </a:pPr>
            <a:r>
              <a:rPr lang="de-DE" altLang="de-DE" sz="1800" kern="0" dirty="0">
                <a:effectLst/>
              </a:rPr>
              <a:t>	Ansonsten ist eine </a:t>
            </a:r>
            <a:r>
              <a:rPr lang="de-DE" altLang="de-DE" sz="1800" kern="0" dirty="0" err="1">
                <a:effectLst/>
              </a:rPr>
              <a:t>Umwahl</a:t>
            </a:r>
            <a:r>
              <a:rPr lang="de-DE" altLang="de-DE" sz="1800" kern="0" dirty="0">
                <a:effectLst/>
              </a:rPr>
              <a:t> grundsätzlich nicht möglich (Kontinuitätsprinzip). </a:t>
            </a:r>
            <a:r>
              <a:rPr lang="de-DE" altLang="de-DE" sz="1600" i="1" kern="0" dirty="0">
                <a:solidFill>
                  <a:srgbClr val="0070C0"/>
                </a:solidFill>
                <a:effectLst/>
              </a:rPr>
              <a:t>Ausnahme</a:t>
            </a:r>
            <a:r>
              <a:rPr lang="de-DE" altLang="de-DE" sz="1600" kern="0" dirty="0">
                <a:solidFill>
                  <a:srgbClr val="0070C0"/>
                </a:solidFill>
                <a:effectLst/>
              </a:rPr>
              <a:t>: Religion / Philosophie (Beachte: Inhalte </a:t>
            </a:r>
            <a:r>
              <a:rPr lang="de-DE" altLang="de-DE" sz="1600" b="1" i="1" u="sng" kern="0" dirty="0">
                <a:solidFill>
                  <a:srgbClr val="0070C0"/>
                </a:solidFill>
                <a:effectLst/>
              </a:rPr>
              <a:t>müssen</a:t>
            </a:r>
            <a:r>
              <a:rPr lang="de-DE" altLang="de-DE" sz="1600" kern="0" dirty="0">
                <a:solidFill>
                  <a:srgbClr val="0070C0"/>
                </a:solidFill>
                <a:effectLst/>
              </a:rPr>
              <a:t> nachgearbeitet werden.)</a:t>
            </a:r>
          </a:p>
          <a:p>
            <a:pPr algn="just" eaLnBrk="1" hangingPunct="1">
              <a:lnSpc>
                <a:spcPct val="80000"/>
              </a:lnSpc>
              <a:buFont typeface="Wingdings" panose="05000000000000000000" pitchFamily="2" charset="2"/>
              <a:buNone/>
              <a:defRPr/>
            </a:pP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kern="0" dirty="0">
                <a:effectLst/>
              </a:rPr>
              <a:t>-	</a:t>
            </a:r>
            <a:r>
              <a:rPr lang="de-DE" altLang="de-DE" sz="1800" b="1" kern="0" dirty="0">
                <a:effectLst/>
              </a:rPr>
              <a:t>Abwahl von Kursen:</a:t>
            </a: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kern="0" dirty="0">
                <a:effectLst/>
              </a:rPr>
              <a:t>	Nur am Ende eines </a:t>
            </a:r>
            <a:r>
              <a:rPr lang="de-DE" altLang="de-DE" sz="1800" kern="0" dirty="0" err="1">
                <a:effectLst/>
              </a:rPr>
              <a:t>Schul</a:t>
            </a:r>
            <a:r>
              <a:rPr lang="de-DE" altLang="de-DE" sz="1800" kern="0" dirty="0">
                <a:effectLst/>
              </a:rPr>
              <a:t>(halb)</a:t>
            </a:r>
            <a:r>
              <a:rPr lang="de-DE" altLang="de-DE" sz="1800" kern="0" dirty="0" err="1">
                <a:effectLst/>
              </a:rPr>
              <a:t>jahres</a:t>
            </a:r>
            <a:r>
              <a:rPr lang="de-DE" altLang="de-DE" sz="1800" kern="0" dirty="0">
                <a:effectLst/>
              </a:rPr>
              <a:t> möglich (gemäß gesetzlicher Bestimmungen)</a:t>
            </a:r>
          </a:p>
          <a:p>
            <a:pPr algn="just" eaLnBrk="1" hangingPunct="1">
              <a:lnSpc>
                <a:spcPct val="80000"/>
              </a:lnSpc>
              <a:buFont typeface="Wingdings" panose="05000000000000000000" pitchFamily="2" charset="2"/>
              <a:buNone/>
              <a:defRPr/>
            </a:pPr>
            <a:r>
              <a:rPr lang="de-DE" altLang="de-DE" sz="1800" kern="0" dirty="0">
                <a:effectLst/>
              </a:rPr>
              <a:t>	</a:t>
            </a:r>
          </a:p>
          <a:p>
            <a:pPr algn="just" eaLnBrk="1" hangingPunct="1">
              <a:lnSpc>
                <a:spcPct val="80000"/>
              </a:lnSpc>
              <a:buFont typeface="Wingdings" panose="05000000000000000000" pitchFamily="2" charset="2"/>
              <a:buNone/>
              <a:defRPr/>
            </a:pPr>
            <a:r>
              <a:rPr lang="de-DE" altLang="de-DE" sz="1800" b="1" kern="0" dirty="0">
                <a:effectLst/>
              </a:rPr>
              <a:t>-	Abwahl von Klausuren:</a:t>
            </a: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kern="0" dirty="0">
                <a:effectLst/>
              </a:rPr>
              <a:t>	Nur bis zum Ende der 1. Unterrichtswoche nach Beginn eines neuen Halbjahres (gemäß gesetzlicher Bestimmungen) möglich.</a:t>
            </a:r>
          </a:p>
          <a:p>
            <a:pPr algn="just" eaLnBrk="1" hangingPunct="1">
              <a:lnSpc>
                <a:spcPct val="80000"/>
              </a:lnSpc>
              <a:buFont typeface="Wingdings" panose="05000000000000000000" pitchFamily="2" charset="2"/>
              <a:buNone/>
              <a:defRPr/>
            </a:pP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b="1" kern="0" dirty="0">
                <a:effectLst/>
              </a:rPr>
              <a:t>-	Zuwahl von Klausuren:</a:t>
            </a: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kern="0" dirty="0">
                <a:effectLst/>
              </a:rPr>
              <a:t>	Nur bis spätestens zum Beginn der Qualifikationsphase möglich.</a:t>
            </a:r>
          </a:p>
          <a:p>
            <a:pPr algn="just" eaLnBrk="1" hangingPunct="1">
              <a:lnSpc>
                <a:spcPct val="80000"/>
              </a:lnSpc>
              <a:buFont typeface="Wingdings" panose="05000000000000000000" pitchFamily="2" charset="2"/>
              <a:buNone/>
              <a:defRPr/>
            </a:pPr>
            <a:endParaRPr lang="de-DE" altLang="de-DE" sz="1800" kern="0" dirty="0">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de-DE" sz="3800">
                <a:solidFill>
                  <a:srgbClr val="FF0000"/>
                </a:solidFill>
                <a:effectLst>
                  <a:outerShdw blurRad="38100" dist="38100" dir="2700000" algn="tl">
                    <a:srgbClr val="000000"/>
                  </a:outerShdw>
                </a:effectLst>
              </a:rPr>
              <a:t>Leistungsnachweise (1/3): </a:t>
            </a:r>
            <a:br>
              <a:rPr lang="de-DE" sz="3800">
                <a:solidFill>
                  <a:srgbClr val="FF0000"/>
                </a:solidFill>
                <a:effectLst>
                  <a:outerShdw blurRad="38100" dist="38100" dir="2700000" algn="tl">
                    <a:srgbClr val="000000"/>
                  </a:outerShdw>
                </a:effectLst>
              </a:rPr>
            </a:br>
            <a:r>
              <a:rPr lang="de-DE" sz="3800">
                <a:solidFill>
                  <a:srgbClr val="FF0000"/>
                </a:solidFill>
                <a:effectLst>
                  <a:outerShdw blurRad="38100" dist="38100" dir="2700000" algn="tl">
                    <a:srgbClr val="000000"/>
                  </a:outerShdw>
                </a:effectLst>
              </a:rPr>
              <a:t>Klausuren Einführungsphase</a:t>
            </a:r>
          </a:p>
        </p:txBody>
      </p:sp>
      <p:sp>
        <p:nvSpPr>
          <p:cNvPr id="5529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de-DE" sz="2400">
                <a:solidFill>
                  <a:srgbClr val="0000FF"/>
                </a:solidFill>
                <a:effectLst/>
              </a:rPr>
              <a:t>Verpflichtend:</a:t>
            </a:r>
          </a:p>
          <a:p>
            <a:pPr eaLnBrk="1" hangingPunct="1">
              <a:buFontTx/>
              <a:buNone/>
              <a:defRPr/>
            </a:pPr>
            <a:r>
              <a:rPr lang="de-DE" sz="2400">
                <a:effectLst/>
              </a:rPr>
              <a:t>-	Deutsch, Mathematik, fortgeführte Fremdsprachen</a:t>
            </a:r>
          </a:p>
          <a:p>
            <a:pPr eaLnBrk="1" hangingPunct="1">
              <a:buFontTx/>
              <a:buNone/>
              <a:defRPr/>
            </a:pPr>
            <a:r>
              <a:rPr lang="de-DE" sz="2400">
                <a:effectLst/>
              </a:rPr>
              <a:t>	(2 pro Halbjahr)</a:t>
            </a:r>
          </a:p>
          <a:p>
            <a:pPr eaLnBrk="1" hangingPunct="1">
              <a:buFontTx/>
              <a:buNone/>
              <a:defRPr/>
            </a:pPr>
            <a:r>
              <a:rPr lang="de-DE" sz="2400">
                <a:effectLst/>
              </a:rPr>
              <a:t>-	neu einsetzende Fremdsprache (2 pro Halbjahr)</a:t>
            </a:r>
          </a:p>
          <a:p>
            <a:pPr eaLnBrk="1" hangingPunct="1">
              <a:buFontTx/>
              <a:buNone/>
              <a:defRPr/>
            </a:pPr>
            <a:r>
              <a:rPr lang="de-DE" sz="2400">
                <a:effectLst/>
              </a:rPr>
              <a:t>-	ein gesellschaftswissenschaftliches Fach </a:t>
            </a:r>
          </a:p>
          <a:p>
            <a:pPr eaLnBrk="1" hangingPunct="1">
              <a:buFontTx/>
              <a:buNone/>
              <a:defRPr/>
            </a:pPr>
            <a:r>
              <a:rPr lang="de-DE" sz="2400">
                <a:effectLst/>
              </a:rPr>
              <a:t>	(1 pro Halbjahr)</a:t>
            </a:r>
          </a:p>
          <a:p>
            <a:pPr eaLnBrk="1" hangingPunct="1">
              <a:buFontTx/>
              <a:buNone/>
              <a:defRPr/>
            </a:pPr>
            <a:r>
              <a:rPr lang="de-DE" sz="2400">
                <a:effectLst/>
              </a:rPr>
              <a:t>-	ein naturwissenschaftliches Fach (1 pro Halbjahr)</a:t>
            </a:r>
          </a:p>
          <a:p>
            <a:pPr eaLnBrk="1" hangingPunct="1">
              <a:buFontTx/>
              <a:buChar char="-"/>
              <a:defRPr/>
            </a:pPr>
            <a:endParaRPr lang="de-DE" sz="2400"/>
          </a:p>
          <a:p>
            <a:pPr eaLnBrk="1" hangingPunct="1">
              <a:buFontTx/>
              <a:buNone/>
              <a:defRPr/>
            </a:pPr>
            <a:r>
              <a:rPr lang="de-DE" sz="2400">
                <a:solidFill>
                  <a:srgbClr val="0000FF"/>
                </a:solidFill>
                <a:effectLst/>
              </a:rPr>
              <a:t>Empfohlen:</a:t>
            </a:r>
          </a:p>
          <a:p>
            <a:pPr eaLnBrk="1" hangingPunct="1">
              <a:buFontTx/>
              <a:buNone/>
              <a:defRPr/>
            </a:pPr>
            <a:r>
              <a:rPr lang="de-DE" sz="2400">
                <a:effectLst/>
              </a:rPr>
              <a:t>-	potentielle Abiturfächer</a:t>
            </a:r>
          </a:p>
          <a:p>
            <a:pPr eaLnBrk="1" hangingPunct="1">
              <a:buFontTx/>
              <a:buNone/>
              <a:defRPr/>
            </a:pPr>
            <a:endParaRPr lang="de-DE" sz="2400"/>
          </a:p>
        </p:txBody>
      </p:sp>
      <p:sp>
        <p:nvSpPr>
          <p:cNvPr id="33796" name="Rectangle 4"/>
          <p:cNvSpPr>
            <a:spLocks noChangeArrowheads="1"/>
          </p:cNvSpPr>
          <p:nvPr/>
        </p:nvSpPr>
        <p:spPr bwMode="auto">
          <a:xfrm>
            <a:off x="6300788"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3797"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de-DE" sz="3800" dirty="0">
                <a:solidFill>
                  <a:srgbClr val="FF0000"/>
                </a:solidFill>
                <a:effectLst>
                  <a:outerShdw blurRad="38100" dist="38100" dir="2700000" algn="tl">
                    <a:srgbClr val="000000"/>
                  </a:outerShdw>
                </a:effectLst>
              </a:rPr>
              <a:t>Leistungsnachweise (2/3): </a:t>
            </a:r>
            <a:br>
              <a:rPr lang="de-DE" sz="3800" dirty="0">
                <a:solidFill>
                  <a:srgbClr val="FF0000"/>
                </a:solidFill>
                <a:effectLst>
                  <a:outerShdw blurRad="38100" dist="38100" dir="2700000" algn="tl">
                    <a:srgbClr val="000000"/>
                  </a:outerShdw>
                </a:effectLst>
              </a:rPr>
            </a:br>
            <a:r>
              <a:rPr lang="de-DE" sz="3800" dirty="0">
                <a:solidFill>
                  <a:srgbClr val="FF0000"/>
                </a:solidFill>
                <a:effectLst>
                  <a:outerShdw blurRad="38100" dist="38100" dir="2700000" algn="tl">
                    <a:srgbClr val="000000"/>
                  </a:outerShdw>
                </a:effectLst>
              </a:rPr>
              <a:t>Zentrale Klausuren Eph</a:t>
            </a:r>
          </a:p>
        </p:txBody>
      </p:sp>
      <p:sp>
        <p:nvSpPr>
          <p:cNvPr id="34819" name="Rectangle 3"/>
          <p:cNvSpPr>
            <a:spLocks noGrp="1" noChangeArrowheads="1"/>
          </p:cNvSpPr>
          <p:nvPr>
            <p:ph type="body" idx="1"/>
          </p:nvPr>
        </p:nvSpPr>
        <p:spPr>
          <a:xfrm>
            <a:off x="250825" y="1600200"/>
            <a:ext cx="8686800" cy="4637088"/>
          </a:xfrm>
        </p:spPr>
        <p:txBody>
          <a:bodyPr/>
          <a:lstStyle/>
          <a:p>
            <a:pPr eaLnBrk="1" hangingPunct="1">
              <a:lnSpc>
                <a:spcPct val="150000"/>
              </a:lnSpc>
              <a:buFontTx/>
              <a:buChar char="-"/>
            </a:pPr>
            <a:r>
              <a:rPr lang="de-DE" altLang="de-DE">
                <a:effectLst/>
              </a:rPr>
              <a:t>Deutsch, Mathematik</a:t>
            </a:r>
          </a:p>
          <a:p>
            <a:pPr eaLnBrk="1" hangingPunct="1">
              <a:lnSpc>
                <a:spcPct val="150000"/>
              </a:lnSpc>
              <a:buFont typeface="Wingdings" panose="05000000000000000000" pitchFamily="2" charset="2"/>
              <a:buNone/>
            </a:pPr>
            <a:r>
              <a:rPr lang="de-DE" altLang="de-DE">
                <a:effectLst/>
              </a:rPr>
              <a:t>-	2. Klausur im 2. Halbjahr</a:t>
            </a:r>
          </a:p>
          <a:p>
            <a:pPr eaLnBrk="1" hangingPunct="1">
              <a:buClrTx/>
              <a:buFontTx/>
              <a:buChar char="-"/>
            </a:pPr>
            <a:r>
              <a:rPr lang="de-DE" altLang="de-DE">
                <a:effectLst/>
              </a:rPr>
              <a:t>Keine Zweitkorrektur, aber schulinterne Evaluation (im Rahmen der Fachkonferenz)</a:t>
            </a:r>
          </a:p>
          <a:p>
            <a:pPr eaLnBrk="1" hangingPunct="1">
              <a:buClrTx/>
              <a:buFont typeface="Wingdings" panose="05000000000000000000" pitchFamily="2" charset="2"/>
              <a:buNone/>
            </a:pPr>
            <a:endParaRPr lang="de-DE" altLang="de-DE" sz="1000">
              <a:effectLst/>
            </a:endParaRPr>
          </a:p>
          <a:p>
            <a:pPr eaLnBrk="1" hangingPunct="1">
              <a:buFontTx/>
              <a:buNone/>
            </a:pPr>
            <a:r>
              <a:rPr lang="de-DE" altLang="de-DE">
                <a:effectLst/>
              </a:rPr>
              <a:t>-	Fremdsprachen: Möglichkeit der mündlichen Kommunikationsprüfung</a:t>
            </a:r>
          </a:p>
        </p:txBody>
      </p:sp>
      <p:sp>
        <p:nvSpPr>
          <p:cNvPr id="34820" name="Rectangle 4"/>
          <p:cNvSpPr>
            <a:spLocks noChangeArrowheads="1"/>
          </p:cNvSpPr>
          <p:nvPr/>
        </p:nvSpPr>
        <p:spPr bwMode="auto">
          <a:xfrm>
            <a:off x="6300788"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4821"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de-DE" sz="3800">
                <a:solidFill>
                  <a:srgbClr val="FF0000"/>
                </a:solidFill>
                <a:effectLst>
                  <a:outerShdw blurRad="38100" dist="38100" dir="2700000" algn="tl">
                    <a:srgbClr val="000000"/>
                  </a:outerShdw>
                </a:effectLst>
              </a:rPr>
              <a:t>Leistungsnachweise (3/3):</a:t>
            </a:r>
            <a:br>
              <a:rPr lang="de-DE" sz="3800">
                <a:solidFill>
                  <a:srgbClr val="FF0000"/>
                </a:solidFill>
                <a:effectLst>
                  <a:outerShdw blurRad="38100" dist="38100" dir="2700000" algn="tl">
                    <a:srgbClr val="000000"/>
                  </a:outerShdw>
                </a:effectLst>
              </a:rPr>
            </a:br>
            <a:r>
              <a:rPr lang="de-DE" sz="3800">
                <a:solidFill>
                  <a:srgbClr val="FF0000"/>
                </a:solidFill>
                <a:effectLst>
                  <a:outerShdw blurRad="38100" dist="38100" dir="2700000" algn="tl">
                    <a:srgbClr val="000000"/>
                  </a:outerShdw>
                </a:effectLst>
              </a:rPr>
              <a:t>Bewertung</a:t>
            </a:r>
          </a:p>
        </p:txBody>
      </p:sp>
      <p:sp>
        <p:nvSpPr>
          <p:cNvPr id="56323" name="Rectangle 3"/>
          <p:cNvSpPr>
            <a:spLocks noGrp="1" noChangeArrowheads="1"/>
          </p:cNvSpPr>
          <p:nvPr>
            <p:ph type="body" idx="1"/>
          </p:nvPr>
        </p:nvSpPr>
        <p:spPr/>
        <p:txBody>
          <a:bodyPr/>
          <a:lstStyle/>
          <a:p>
            <a:pPr eaLnBrk="1" hangingPunct="1">
              <a:buFontTx/>
              <a:buNone/>
              <a:defRPr/>
            </a:pPr>
            <a:r>
              <a:rPr lang="de-DE" sz="2400">
                <a:effectLst/>
              </a:rPr>
              <a:t>-	</a:t>
            </a:r>
            <a:r>
              <a:rPr lang="de-DE" sz="2400">
                <a:solidFill>
                  <a:srgbClr val="0000FF"/>
                </a:solidFill>
                <a:effectLst/>
              </a:rPr>
              <a:t>Kurse mit Klausuren:</a:t>
            </a:r>
          </a:p>
          <a:p>
            <a:pPr eaLnBrk="1" hangingPunct="1">
              <a:buFontTx/>
              <a:buNone/>
              <a:defRPr/>
            </a:pPr>
            <a:r>
              <a:rPr lang="de-DE" sz="2400">
                <a:solidFill>
                  <a:srgbClr val="0033CC"/>
                </a:solidFill>
                <a:effectLst>
                  <a:outerShdw blurRad="38100" dist="38100" dir="2700000" algn="tl">
                    <a:srgbClr val="000000"/>
                  </a:outerShdw>
                </a:effectLst>
              </a:rPr>
              <a:t>	</a:t>
            </a:r>
            <a:r>
              <a:rPr lang="de-DE" sz="2400">
                <a:effectLst/>
              </a:rPr>
              <a:t>Die Zeugnisnote setzt sich gleichwertig zusammen aus:</a:t>
            </a:r>
          </a:p>
          <a:p>
            <a:pPr eaLnBrk="1" hangingPunct="1">
              <a:buFontTx/>
              <a:buNone/>
              <a:defRPr/>
            </a:pPr>
            <a:r>
              <a:rPr lang="de-DE" sz="2400">
                <a:solidFill>
                  <a:srgbClr val="0033CC"/>
                </a:solidFill>
                <a:effectLst>
                  <a:outerShdw blurRad="38100" dist="38100" dir="2700000" algn="tl">
                    <a:srgbClr val="000000"/>
                  </a:outerShdw>
                </a:effectLst>
              </a:rPr>
              <a:t>	</a:t>
            </a:r>
            <a:r>
              <a:rPr lang="de-DE" sz="2400">
                <a:solidFill>
                  <a:srgbClr val="0000FF"/>
                </a:solidFill>
                <a:effectLst/>
              </a:rPr>
              <a:t>der Klausurnote</a:t>
            </a:r>
            <a:r>
              <a:rPr lang="de-DE" sz="2400">
                <a:solidFill>
                  <a:srgbClr val="0033CC"/>
                </a:solidFill>
                <a:effectLst>
                  <a:outerShdw blurRad="38100" dist="38100" dir="2700000" algn="tl">
                    <a:srgbClr val="000000"/>
                  </a:outerShdw>
                </a:effectLst>
              </a:rPr>
              <a:t> </a:t>
            </a:r>
            <a:r>
              <a:rPr lang="de-DE" sz="2400">
                <a:effectLst/>
              </a:rPr>
              <a:t>und</a:t>
            </a:r>
          </a:p>
          <a:p>
            <a:pPr eaLnBrk="1" hangingPunct="1">
              <a:buFontTx/>
              <a:buNone/>
              <a:defRPr/>
            </a:pPr>
            <a:r>
              <a:rPr lang="de-DE" sz="2400"/>
              <a:t>	</a:t>
            </a:r>
            <a:r>
              <a:rPr lang="de-DE" sz="2400">
                <a:solidFill>
                  <a:srgbClr val="0000FF"/>
                </a:solidFill>
                <a:effectLst/>
              </a:rPr>
              <a:t>der Note für die sonstige Mitarbeit</a:t>
            </a:r>
          </a:p>
          <a:p>
            <a:pPr eaLnBrk="1" hangingPunct="1">
              <a:buFontTx/>
              <a:buNone/>
              <a:defRPr/>
            </a:pPr>
            <a:r>
              <a:rPr lang="de-DE" sz="2400">
                <a:solidFill>
                  <a:srgbClr val="0033CC"/>
                </a:solidFill>
                <a:effectLst>
                  <a:outerShdw blurRad="38100" dist="38100" dir="2700000" algn="tl">
                    <a:srgbClr val="000000"/>
                  </a:outerShdw>
                </a:effectLst>
              </a:rPr>
              <a:t>	</a:t>
            </a:r>
            <a:r>
              <a:rPr lang="de-DE" sz="2400">
                <a:effectLst/>
              </a:rPr>
              <a:t>(Mündliche Mitarbeit, Hausaufgaben, Referate, Protokolle, Tests, usw.)</a:t>
            </a:r>
          </a:p>
          <a:p>
            <a:pPr eaLnBrk="1" hangingPunct="1">
              <a:buFontTx/>
              <a:buNone/>
              <a:defRPr/>
            </a:pPr>
            <a:endParaRPr lang="de-DE" sz="2400">
              <a:effectLst/>
            </a:endParaRPr>
          </a:p>
          <a:p>
            <a:pPr eaLnBrk="1" hangingPunct="1">
              <a:buFontTx/>
              <a:buNone/>
              <a:defRPr/>
            </a:pPr>
            <a:r>
              <a:rPr lang="de-DE" sz="2400">
                <a:effectLst/>
              </a:rPr>
              <a:t>-	</a:t>
            </a:r>
            <a:r>
              <a:rPr lang="de-DE" sz="2400">
                <a:solidFill>
                  <a:srgbClr val="0000FF"/>
                </a:solidFill>
                <a:effectLst/>
              </a:rPr>
              <a:t>Kurse ohne Klausuren:</a:t>
            </a:r>
          </a:p>
          <a:p>
            <a:pPr eaLnBrk="1" hangingPunct="1">
              <a:buFontTx/>
              <a:buNone/>
              <a:defRPr/>
            </a:pPr>
            <a:r>
              <a:rPr lang="de-DE" sz="2400">
                <a:solidFill>
                  <a:srgbClr val="0033CC"/>
                </a:solidFill>
                <a:effectLst>
                  <a:outerShdw blurRad="38100" dist="38100" dir="2700000" algn="tl">
                    <a:srgbClr val="000000"/>
                  </a:outerShdw>
                </a:effectLst>
              </a:rPr>
              <a:t>	</a:t>
            </a:r>
            <a:r>
              <a:rPr lang="de-DE" sz="2400">
                <a:effectLst/>
              </a:rPr>
              <a:t>Für die Zeugnisnote relevant ist (lediglich) die Note für die sonstige Mitarbeit.</a:t>
            </a:r>
            <a:endParaRPr lang="de-DE" sz="2400">
              <a:solidFill>
                <a:srgbClr val="0033CC"/>
              </a:solidFill>
              <a:effectLst>
                <a:outerShdw blurRad="38100" dist="38100" dir="2700000" algn="tl">
                  <a:srgbClr val="000000"/>
                </a:outerShdw>
              </a:effectLst>
            </a:endParaRPr>
          </a:p>
        </p:txBody>
      </p:sp>
      <p:sp>
        <p:nvSpPr>
          <p:cNvPr id="35844" name="Rectangle 4"/>
          <p:cNvSpPr>
            <a:spLocks noChangeArrowheads="1"/>
          </p:cNvSpPr>
          <p:nvPr/>
        </p:nvSpPr>
        <p:spPr bwMode="auto">
          <a:xfrm>
            <a:off x="6300788"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5845"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Das Bewertungssystem (1/2)</a:t>
            </a:r>
          </a:p>
        </p:txBody>
      </p:sp>
      <p:sp>
        <p:nvSpPr>
          <p:cNvPr id="57347" name="Rectangle 3"/>
          <p:cNvSpPr>
            <a:spLocks noGrp="1" noChangeArrowheads="1"/>
          </p:cNvSpPr>
          <p:nvPr>
            <p:ph type="body" idx="1"/>
          </p:nvPr>
        </p:nvSpPr>
        <p:spPr/>
        <p:txBody>
          <a:bodyPr/>
          <a:lstStyle/>
          <a:p>
            <a:pPr eaLnBrk="1" hangingPunct="1">
              <a:buFontTx/>
              <a:buNone/>
              <a:defRPr/>
            </a:pPr>
            <a:r>
              <a:rPr lang="de-DE" sz="2400">
                <a:effectLst/>
              </a:rPr>
              <a:t>-	In der </a:t>
            </a:r>
            <a:r>
              <a:rPr lang="de-DE" sz="2400">
                <a:solidFill>
                  <a:srgbClr val="0033CC"/>
                </a:solidFill>
                <a:effectLst/>
              </a:rPr>
              <a:t>Einführungsphase</a:t>
            </a:r>
            <a:r>
              <a:rPr lang="de-DE" sz="2400">
                <a:effectLst/>
              </a:rPr>
              <a:t> werden die Zeugnisnoten nach den bekannten Noten </a:t>
            </a:r>
            <a:r>
              <a:rPr lang="de-DE" sz="2400">
                <a:solidFill>
                  <a:srgbClr val="0033CC"/>
                </a:solidFill>
                <a:effectLst/>
              </a:rPr>
              <a:t>„sehr gut“</a:t>
            </a:r>
            <a:r>
              <a:rPr lang="de-DE" sz="2400">
                <a:effectLst/>
              </a:rPr>
              <a:t> bis </a:t>
            </a:r>
            <a:r>
              <a:rPr lang="de-DE" sz="2400">
                <a:solidFill>
                  <a:srgbClr val="0033CC"/>
                </a:solidFill>
                <a:effectLst/>
              </a:rPr>
              <a:t>„ungenügend“</a:t>
            </a:r>
            <a:r>
              <a:rPr lang="de-DE" sz="2400">
                <a:effectLst/>
              </a:rPr>
              <a:t> vergeben.</a:t>
            </a:r>
          </a:p>
          <a:p>
            <a:pPr eaLnBrk="1" hangingPunct="1">
              <a:buFontTx/>
              <a:buNone/>
              <a:defRPr/>
            </a:pPr>
            <a:r>
              <a:rPr lang="de-DE" sz="2400">
                <a:effectLst/>
              </a:rPr>
              <a:t>	</a:t>
            </a:r>
            <a:r>
              <a:rPr lang="de-DE" sz="2400">
                <a:solidFill>
                  <a:srgbClr val="CC0000"/>
                </a:solidFill>
                <a:effectLst/>
              </a:rPr>
              <a:t>(Beachte: Ein Kurs, der mit der Note „ungenügend“ abgeschlossen wird, gilt als nicht belegt!!!)</a:t>
            </a:r>
            <a:r>
              <a:rPr lang="de-DE" sz="2400">
                <a:effectLst/>
              </a:rPr>
              <a:t> </a:t>
            </a:r>
          </a:p>
          <a:p>
            <a:pPr eaLnBrk="1" hangingPunct="1">
              <a:buFontTx/>
              <a:buNone/>
              <a:defRPr/>
            </a:pPr>
            <a:endParaRPr lang="de-DE" sz="2400">
              <a:effectLst/>
            </a:endParaRPr>
          </a:p>
          <a:p>
            <a:pPr eaLnBrk="1" hangingPunct="1">
              <a:buFont typeface="Wingdings" panose="05000000000000000000" pitchFamily="2" charset="2"/>
              <a:buNone/>
              <a:defRPr/>
            </a:pPr>
            <a:r>
              <a:rPr lang="de-DE" sz="2400">
                <a:effectLst/>
              </a:rPr>
              <a:t>- 	Erst in der </a:t>
            </a:r>
            <a:r>
              <a:rPr lang="de-DE" sz="2400">
                <a:solidFill>
                  <a:srgbClr val="0000FF"/>
                </a:solidFill>
                <a:effectLst/>
              </a:rPr>
              <a:t>Qualifikationsphase </a:t>
            </a:r>
            <a:r>
              <a:rPr lang="de-DE" sz="2400">
                <a:effectLst/>
              </a:rPr>
              <a:t>werden die Noten in ein Punktesystem umgesetzt.</a:t>
            </a:r>
          </a:p>
          <a:p>
            <a:pPr eaLnBrk="1" hangingPunct="1">
              <a:buFont typeface="Wingdings" panose="05000000000000000000" pitchFamily="2" charset="2"/>
              <a:buNone/>
              <a:defRPr/>
            </a:pPr>
            <a:endParaRPr lang="de-DE" sz="2400"/>
          </a:p>
        </p:txBody>
      </p:sp>
      <p:sp>
        <p:nvSpPr>
          <p:cNvPr id="36868" name="Rectangle 4"/>
          <p:cNvSpPr>
            <a:spLocks noChangeArrowheads="1"/>
          </p:cNvSpPr>
          <p:nvPr/>
        </p:nvSpPr>
        <p:spPr bwMode="auto">
          <a:xfrm>
            <a:off x="6300788"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6869"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half" idx="1"/>
          </p:nvPr>
        </p:nvSpPr>
        <p:spPr>
          <a:xfrm>
            <a:off x="457200" y="1600200"/>
            <a:ext cx="8218488" cy="1541463"/>
          </a:xfrm>
        </p:spPr>
        <p:txBody>
          <a:bodyPr/>
          <a:lstStyle/>
          <a:p>
            <a:pPr algn="ctr" eaLnBrk="1" hangingPunct="1">
              <a:buFont typeface="Wingdings" panose="05000000000000000000" pitchFamily="2" charset="2"/>
              <a:buNone/>
              <a:defRPr/>
            </a:pPr>
            <a:r>
              <a:rPr lang="de-DE" sz="2000">
                <a:solidFill>
                  <a:srgbClr val="0033CC"/>
                </a:solidFill>
                <a:effectLst>
                  <a:outerShdw blurRad="38100" dist="38100" dir="2700000" algn="tl">
                    <a:srgbClr val="000000"/>
                  </a:outerShdw>
                </a:effectLst>
              </a:rPr>
              <a:t>Das Punktesystem in der Qualifikationsphase</a:t>
            </a:r>
          </a:p>
          <a:p>
            <a:pPr algn="ctr" eaLnBrk="1" hangingPunct="1">
              <a:buFont typeface="Wingdings" panose="05000000000000000000" pitchFamily="2" charset="2"/>
              <a:buNone/>
              <a:defRPr/>
            </a:pPr>
            <a:r>
              <a:rPr lang="de-DE" sz="2000">
                <a:solidFill>
                  <a:srgbClr val="0033CC"/>
                </a:solidFill>
                <a:effectLst>
                  <a:outerShdw blurRad="38100" dist="38100" dir="2700000" algn="tl">
                    <a:srgbClr val="000000"/>
                  </a:outerShdw>
                </a:effectLst>
              </a:rPr>
              <a:t>und in der Abiturprüfung:</a:t>
            </a:r>
          </a:p>
          <a:p>
            <a:pPr eaLnBrk="1" hangingPunct="1">
              <a:buFont typeface="Wingdings" panose="05000000000000000000" pitchFamily="2" charset="2"/>
              <a:buNone/>
              <a:defRPr/>
            </a:pPr>
            <a:endParaRPr lang="de-DE" sz="2000"/>
          </a:p>
          <a:p>
            <a:pPr algn="ctr" eaLnBrk="1" hangingPunct="1">
              <a:buFont typeface="Wingdings" panose="05000000000000000000" pitchFamily="2" charset="2"/>
              <a:buNone/>
              <a:defRPr/>
            </a:pPr>
            <a:endParaRPr lang="de-DE" sz="2000"/>
          </a:p>
          <a:p>
            <a:pPr algn="ctr" eaLnBrk="1" hangingPunct="1">
              <a:buFont typeface="Wingdings" panose="05000000000000000000" pitchFamily="2" charset="2"/>
              <a:buNone/>
              <a:defRPr/>
            </a:pPr>
            <a:endParaRPr lang="de-DE" sz="2000"/>
          </a:p>
          <a:p>
            <a:pPr eaLnBrk="1" hangingPunct="1">
              <a:buFont typeface="Wingdings" panose="05000000000000000000" pitchFamily="2" charset="2"/>
              <a:buNone/>
              <a:defRPr/>
            </a:pPr>
            <a:endParaRPr lang="de-DE" sz="2000"/>
          </a:p>
          <a:p>
            <a:pPr eaLnBrk="1" hangingPunct="1">
              <a:buFont typeface="Wingdings" panose="05000000000000000000" pitchFamily="2" charset="2"/>
              <a:buNone/>
              <a:defRPr/>
            </a:pPr>
            <a:endParaRPr lang="de-DE" sz="2000"/>
          </a:p>
          <a:p>
            <a:pPr eaLnBrk="1" hangingPunct="1">
              <a:buFont typeface="Wingdings" panose="05000000000000000000" pitchFamily="2" charset="2"/>
              <a:buNone/>
              <a:defRPr/>
            </a:pPr>
            <a:endParaRPr lang="de-DE" sz="2000"/>
          </a:p>
          <a:p>
            <a:pPr eaLnBrk="1" hangingPunct="1">
              <a:buFont typeface="Wingdings" panose="05000000000000000000" pitchFamily="2" charset="2"/>
              <a:buNone/>
              <a:defRPr/>
            </a:pPr>
            <a:endParaRPr lang="de-DE" sz="2000"/>
          </a:p>
        </p:txBody>
      </p:sp>
      <p:graphicFrame>
        <p:nvGraphicFramePr>
          <p:cNvPr id="58538" name="Group 170"/>
          <p:cNvGraphicFramePr>
            <a:graphicFrameLocks noGrp="1"/>
          </p:cNvGraphicFramePr>
          <p:nvPr>
            <p:ph sz="half" idx="2"/>
          </p:nvPr>
        </p:nvGraphicFramePr>
        <p:xfrm>
          <a:off x="107950" y="2924175"/>
          <a:ext cx="8964613" cy="1281113"/>
        </p:xfrm>
        <a:graphic>
          <a:graphicData uri="http://schemas.openxmlformats.org/drawingml/2006/table">
            <a:tbl>
              <a:tblPr/>
              <a:tblGrid>
                <a:gridCol w="755650">
                  <a:extLst>
                    <a:ext uri="{9D8B030D-6E8A-4147-A177-3AD203B41FA5}">
                      <a16:colId xmlns:a16="http://schemas.microsoft.com/office/drawing/2014/main" val="20000"/>
                    </a:ext>
                  </a:extLst>
                </a:gridCol>
                <a:gridCol w="511175">
                  <a:extLst>
                    <a:ext uri="{9D8B030D-6E8A-4147-A177-3AD203B41FA5}">
                      <a16:colId xmlns:a16="http://schemas.microsoft.com/office/drawing/2014/main" val="20001"/>
                    </a:ext>
                  </a:extLst>
                </a:gridCol>
                <a:gridCol w="515938">
                  <a:extLst>
                    <a:ext uri="{9D8B030D-6E8A-4147-A177-3AD203B41FA5}">
                      <a16:colId xmlns:a16="http://schemas.microsoft.com/office/drawing/2014/main" val="20002"/>
                    </a:ext>
                  </a:extLst>
                </a:gridCol>
                <a:gridCol w="512762">
                  <a:extLst>
                    <a:ext uri="{9D8B030D-6E8A-4147-A177-3AD203B41FA5}">
                      <a16:colId xmlns:a16="http://schemas.microsoft.com/office/drawing/2014/main" val="20003"/>
                    </a:ext>
                  </a:extLst>
                </a:gridCol>
                <a:gridCol w="511175">
                  <a:extLst>
                    <a:ext uri="{9D8B030D-6E8A-4147-A177-3AD203B41FA5}">
                      <a16:colId xmlns:a16="http://schemas.microsoft.com/office/drawing/2014/main" val="20004"/>
                    </a:ext>
                  </a:extLst>
                </a:gridCol>
                <a:gridCol w="514350">
                  <a:extLst>
                    <a:ext uri="{9D8B030D-6E8A-4147-A177-3AD203B41FA5}">
                      <a16:colId xmlns:a16="http://schemas.microsoft.com/office/drawing/2014/main" val="20005"/>
                    </a:ext>
                  </a:extLst>
                </a:gridCol>
                <a:gridCol w="511175">
                  <a:extLst>
                    <a:ext uri="{9D8B030D-6E8A-4147-A177-3AD203B41FA5}">
                      <a16:colId xmlns:a16="http://schemas.microsoft.com/office/drawing/2014/main" val="20006"/>
                    </a:ext>
                  </a:extLst>
                </a:gridCol>
                <a:gridCol w="514350">
                  <a:extLst>
                    <a:ext uri="{9D8B030D-6E8A-4147-A177-3AD203B41FA5}">
                      <a16:colId xmlns:a16="http://schemas.microsoft.com/office/drawing/2014/main" val="20007"/>
                    </a:ext>
                  </a:extLst>
                </a:gridCol>
                <a:gridCol w="514350">
                  <a:extLst>
                    <a:ext uri="{9D8B030D-6E8A-4147-A177-3AD203B41FA5}">
                      <a16:colId xmlns:a16="http://schemas.microsoft.com/office/drawing/2014/main" val="20008"/>
                    </a:ext>
                  </a:extLst>
                </a:gridCol>
                <a:gridCol w="512763">
                  <a:extLst>
                    <a:ext uri="{9D8B030D-6E8A-4147-A177-3AD203B41FA5}">
                      <a16:colId xmlns:a16="http://schemas.microsoft.com/office/drawing/2014/main" val="20009"/>
                    </a:ext>
                  </a:extLst>
                </a:gridCol>
                <a:gridCol w="512762">
                  <a:extLst>
                    <a:ext uri="{9D8B030D-6E8A-4147-A177-3AD203B41FA5}">
                      <a16:colId xmlns:a16="http://schemas.microsoft.com/office/drawing/2014/main" val="20010"/>
                    </a:ext>
                  </a:extLst>
                </a:gridCol>
                <a:gridCol w="514350">
                  <a:extLst>
                    <a:ext uri="{9D8B030D-6E8A-4147-A177-3AD203B41FA5}">
                      <a16:colId xmlns:a16="http://schemas.microsoft.com/office/drawing/2014/main" val="20011"/>
                    </a:ext>
                  </a:extLst>
                </a:gridCol>
                <a:gridCol w="509588">
                  <a:extLst>
                    <a:ext uri="{9D8B030D-6E8A-4147-A177-3AD203B41FA5}">
                      <a16:colId xmlns:a16="http://schemas.microsoft.com/office/drawing/2014/main" val="20012"/>
                    </a:ext>
                  </a:extLst>
                </a:gridCol>
                <a:gridCol w="514350">
                  <a:extLst>
                    <a:ext uri="{9D8B030D-6E8A-4147-A177-3AD203B41FA5}">
                      <a16:colId xmlns:a16="http://schemas.microsoft.com/office/drawing/2014/main" val="20013"/>
                    </a:ext>
                  </a:extLst>
                </a:gridCol>
                <a:gridCol w="515937">
                  <a:extLst>
                    <a:ext uri="{9D8B030D-6E8A-4147-A177-3AD203B41FA5}">
                      <a16:colId xmlns:a16="http://schemas.microsoft.com/office/drawing/2014/main" val="20014"/>
                    </a:ext>
                  </a:extLst>
                </a:gridCol>
                <a:gridCol w="509588">
                  <a:extLst>
                    <a:ext uri="{9D8B030D-6E8A-4147-A177-3AD203B41FA5}">
                      <a16:colId xmlns:a16="http://schemas.microsoft.com/office/drawing/2014/main" val="20015"/>
                    </a:ext>
                  </a:extLst>
                </a:gridCol>
                <a:gridCol w="514350">
                  <a:extLst>
                    <a:ext uri="{9D8B030D-6E8A-4147-A177-3AD203B41FA5}">
                      <a16:colId xmlns:a16="http://schemas.microsoft.com/office/drawing/2014/main" val="20016"/>
                    </a:ext>
                  </a:extLst>
                </a:gridCol>
              </a:tblGrid>
              <a:tr h="6746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400" b="0" i="0" u="none" strike="noStrike" cap="none" normalizeH="0" baseline="0">
                          <a:ln>
                            <a:noFill/>
                          </a:ln>
                          <a:solidFill>
                            <a:schemeClr val="tx1"/>
                          </a:solidFill>
                          <a:effectLst>
                            <a:outerShdw blurRad="38100" dist="38100" dir="2700000" algn="tl">
                              <a:srgbClr val="FFFFFF"/>
                            </a:outerShdw>
                          </a:effectLst>
                          <a:latin typeface="Arial" charset="0"/>
                        </a:rPr>
                        <a:t>Note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400" b="0" i="0" u="none" strike="noStrike" cap="none" normalizeH="0" baseline="0">
                          <a:ln>
                            <a:noFill/>
                          </a:ln>
                          <a:solidFill>
                            <a:schemeClr val="tx1"/>
                          </a:solidFill>
                          <a:effectLst>
                            <a:outerShdw blurRad="38100" dist="38100" dir="2700000" algn="tl">
                              <a:srgbClr val="FFFFFF"/>
                            </a:outerShdw>
                          </a:effectLst>
                          <a:latin typeface="Arial" charset="0"/>
                        </a:rPr>
                        <a:t>Punkte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8540" name="Rectangle 17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Das Bewertungssystem (2/2)</a:t>
            </a:r>
          </a:p>
        </p:txBody>
      </p:sp>
      <p:sp>
        <p:nvSpPr>
          <p:cNvPr id="37948" name="Rectangle 173"/>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7949" name="Rechteck 62"/>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Versetzung in die Qualifikationsphase (1/3)</a:t>
            </a:r>
          </a:p>
        </p:txBody>
      </p:sp>
      <p:sp>
        <p:nvSpPr>
          <p:cNvPr id="38915"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endParaRPr lang="de-DE" altLang="de-DE" sz="2400">
              <a:effectLst/>
            </a:endParaRPr>
          </a:p>
          <a:p>
            <a:pPr eaLnBrk="1" hangingPunct="1">
              <a:lnSpc>
                <a:spcPct val="90000"/>
              </a:lnSpc>
              <a:buFont typeface="Wingdings" panose="05000000000000000000" pitchFamily="2" charset="2"/>
              <a:buNone/>
            </a:pPr>
            <a:r>
              <a:rPr lang="de-DE" altLang="de-DE" sz="2400" b="1">
                <a:effectLst/>
              </a:rPr>
              <a:t>-	</a:t>
            </a:r>
            <a:r>
              <a:rPr lang="de-DE" altLang="de-DE" sz="2400" b="1">
                <a:solidFill>
                  <a:srgbClr val="0033CC"/>
                </a:solidFill>
                <a:effectLst/>
              </a:rPr>
              <a:t>Man unterscheidet:</a:t>
            </a:r>
          </a:p>
          <a:p>
            <a:pPr eaLnBrk="1" hangingPunct="1">
              <a:lnSpc>
                <a:spcPct val="90000"/>
              </a:lnSpc>
              <a:buFont typeface="Wingdings" panose="05000000000000000000" pitchFamily="2" charset="2"/>
              <a:buNone/>
            </a:pPr>
            <a:r>
              <a:rPr lang="de-DE" altLang="de-DE" sz="2400" b="1">
                <a:effectLst/>
              </a:rPr>
              <a:t>	- versetzt</a:t>
            </a:r>
          </a:p>
          <a:p>
            <a:pPr eaLnBrk="1" hangingPunct="1">
              <a:lnSpc>
                <a:spcPct val="90000"/>
              </a:lnSpc>
              <a:buFont typeface="Wingdings" panose="05000000000000000000" pitchFamily="2" charset="2"/>
              <a:buNone/>
            </a:pPr>
            <a:r>
              <a:rPr lang="de-DE" altLang="de-DE" sz="2400" b="1">
                <a:effectLst/>
              </a:rPr>
              <a:t>	- nicht versetzt mit Nachprüfung</a:t>
            </a:r>
          </a:p>
          <a:p>
            <a:pPr eaLnBrk="1" hangingPunct="1">
              <a:lnSpc>
                <a:spcPct val="90000"/>
              </a:lnSpc>
              <a:buFont typeface="Wingdings" panose="05000000000000000000" pitchFamily="2" charset="2"/>
              <a:buNone/>
            </a:pPr>
            <a:r>
              <a:rPr lang="de-DE" altLang="de-DE" sz="2400" b="1">
                <a:effectLst/>
              </a:rPr>
              <a:t>	- nicht versetzt ohne Nachprüfung</a:t>
            </a:r>
          </a:p>
          <a:p>
            <a:pPr eaLnBrk="1" hangingPunct="1">
              <a:lnSpc>
                <a:spcPct val="90000"/>
              </a:lnSpc>
            </a:pPr>
            <a:endParaRPr lang="de-DE" altLang="de-DE" sz="2400" b="1">
              <a:effectLst/>
            </a:endParaRPr>
          </a:p>
          <a:p>
            <a:pPr eaLnBrk="1" hangingPunct="1">
              <a:lnSpc>
                <a:spcPct val="90000"/>
              </a:lnSpc>
              <a:buFont typeface="Wingdings" panose="05000000000000000000" pitchFamily="2" charset="2"/>
              <a:buNone/>
            </a:pPr>
            <a:r>
              <a:rPr lang="de-DE" altLang="de-DE" sz="2400" b="1">
                <a:effectLst/>
              </a:rPr>
              <a:t>-	</a:t>
            </a:r>
            <a:r>
              <a:rPr lang="de-DE" altLang="de-DE" sz="2400" b="1">
                <a:solidFill>
                  <a:srgbClr val="0033CC"/>
                </a:solidFill>
                <a:effectLst/>
              </a:rPr>
              <a:t>Darüber hinaus gilt:</a:t>
            </a:r>
          </a:p>
          <a:p>
            <a:pPr eaLnBrk="1" hangingPunct="1">
              <a:lnSpc>
                <a:spcPct val="90000"/>
              </a:lnSpc>
              <a:buFont typeface="Wingdings" panose="05000000000000000000" pitchFamily="2" charset="2"/>
              <a:buNone/>
            </a:pPr>
            <a:r>
              <a:rPr lang="de-DE" altLang="de-DE" sz="2400" b="1">
                <a:effectLst/>
              </a:rPr>
              <a:t>	- keine Nachprüfung für Wiederholer</a:t>
            </a:r>
          </a:p>
          <a:p>
            <a:pPr eaLnBrk="1" hangingPunct="1">
              <a:lnSpc>
                <a:spcPct val="90000"/>
              </a:lnSpc>
              <a:buFont typeface="Wingdings" panose="05000000000000000000" pitchFamily="2" charset="2"/>
              <a:buNone/>
            </a:pPr>
            <a:r>
              <a:rPr lang="de-DE" altLang="de-DE" sz="2400" b="1">
                <a:effectLst/>
              </a:rPr>
              <a:t>	- maximale Verweildauer in der Sek. II: 4 Jahre</a:t>
            </a:r>
          </a:p>
          <a:p>
            <a:pPr eaLnBrk="1" hangingPunct="1">
              <a:lnSpc>
                <a:spcPct val="90000"/>
              </a:lnSpc>
              <a:buFont typeface="Wingdings" panose="05000000000000000000" pitchFamily="2" charset="2"/>
              <a:buNone/>
            </a:pPr>
            <a:r>
              <a:rPr lang="de-DE" altLang="de-DE" sz="2400" b="1">
                <a:effectLst/>
              </a:rPr>
              <a:t>	- 10 Kurse müssen eingebracht werden</a:t>
            </a:r>
          </a:p>
          <a:p>
            <a:pPr eaLnBrk="1" hangingPunct="1">
              <a:lnSpc>
                <a:spcPct val="90000"/>
              </a:lnSpc>
              <a:buFont typeface="Wingdings" panose="05000000000000000000" pitchFamily="2" charset="2"/>
              <a:buNone/>
            </a:pPr>
            <a:endParaRPr lang="de-DE" altLang="de-DE" sz="2400" b="1">
              <a:effectLst/>
            </a:endParaRPr>
          </a:p>
        </p:txBody>
      </p:sp>
      <p:sp>
        <p:nvSpPr>
          <p:cNvPr id="38916"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8917"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Versetzung in die Qualifikationsphase(2/3)</a:t>
            </a:r>
          </a:p>
        </p:txBody>
      </p:sp>
      <p:sp>
        <p:nvSpPr>
          <p:cNvPr id="121904" name="Rectangle 48"/>
          <p:cNvSpPr>
            <a:spLocks noGrp="1" noChangeArrowheads="1"/>
          </p:cNvSpPr>
          <p:nvPr>
            <p:ph type="body" sz="half" idx="1"/>
          </p:nvPr>
        </p:nvSpPr>
        <p:spPr>
          <a:xfrm>
            <a:off x="457200" y="1412875"/>
            <a:ext cx="4038600" cy="4533900"/>
          </a:xfrm>
        </p:spPr>
        <p:txBody>
          <a:bodyPr/>
          <a:lstStyle/>
          <a:p>
            <a:pPr eaLnBrk="1" hangingPunct="1">
              <a:buFont typeface="Wingdings" panose="05000000000000000000" pitchFamily="2" charset="2"/>
              <a:buNone/>
              <a:defRPr/>
            </a:pPr>
            <a:r>
              <a:rPr lang="de-DE" sz="2400" b="1"/>
              <a:t>Versetzungswirksam sind </a:t>
            </a:r>
          </a:p>
          <a:p>
            <a:pPr eaLnBrk="1" hangingPunct="1">
              <a:buFont typeface="Wingdings" panose="05000000000000000000" pitchFamily="2" charset="2"/>
              <a:buNone/>
              <a:defRPr/>
            </a:pPr>
            <a:r>
              <a:rPr lang="de-DE" sz="2400" b="1"/>
              <a:t>10 Kurse:</a:t>
            </a:r>
          </a:p>
          <a:p>
            <a:pPr eaLnBrk="1" hangingPunct="1">
              <a:buFont typeface="Wingdings" panose="05000000000000000000" pitchFamily="2" charset="2"/>
              <a:buNone/>
              <a:defRPr/>
            </a:pPr>
            <a:endParaRPr lang="de-DE" sz="2400" b="1"/>
          </a:p>
          <a:p>
            <a:pPr eaLnBrk="1" hangingPunct="1">
              <a:buFont typeface="Wingdings" panose="05000000000000000000" pitchFamily="2" charset="2"/>
              <a:buNone/>
              <a:defRPr/>
            </a:pPr>
            <a:endParaRPr lang="de-DE" sz="2400" b="1"/>
          </a:p>
          <a:p>
            <a:pPr eaLnBrk="1" hangingPunct="1">
              <a:buFont typeface="Wingdings" panose="05000000000000000000" pitchFamily="2" charset="2"/>
              <a:buNone/>
              <a:defRPr/>
            </a:pPr>
            <a:endParaRPr lang="de-DE" sz="2400" b="1"/>
          </a:p>
          <a:p>
            <a:pPr eaLnBrk="1" hangingPunct="1">
              <a:buFont typeface="Wingdings" panose="05000000000000000000" pitchFamily="2" charset="2"/>
              <a:buNone/>
              <a:defRPr/>
            </a:pPr>
            <a:endParaRPr lang="de-DE" sz="2400" b="1"/>
          </a:p>
          <a:p>
            <a:pPr eaLnBrk="1" hangingPunct="1">
              <a:buFont typeface="Wingdings" panose="05000000000000000000" pitchFamily="2" charset="2"/>
              <a:buNone/>
              <a:defRPr/>
            </a:pPr>
            <a:r>
              <a:rPr lang="de-DE" sz="2000" b="1">
                <a:solidFill>
                  <a:srgbClr val="FF610B"/>
                </a:solidFill>
                <a:effectLst>
                  <a:outerShdw blurRad="38100" dist="38100" dir="2700000" algn="tl">
                    <a:srgbClr val="000000"/>
                  </a:outerShdw>
                </a:effectLst>
              </a:rPr>
              <a:t>D.h.: Bei 11 belegten Kursen</a:t>
            </a:r>
          </a:p>
          <a:p>
            <a:pPr eaLnBrk="1" hangingPunct="1">
              <a:buFont typeface="Wingdings" panose="05000000000000000000" pitchFamily="2" charset="2"/>
              <a:buNone/>
              <a:defRPr/>
            </a:pPr>
            <a:r>
              <a:rPr lang="de-DE" sz="2000" b="1">
                <a:solidFill>
                  <a:srgbClr val="FF610B"/>
                </a:solidFill>
                <a:effectLst>
                  <a:outerShdw blurRad="38100" dist="38100" dir="2700000" algn="tl">
                    <a:srgbClr val="000000"/>
                  </a:outerShdw>
                </a:effectLst>
              </a:rPr>
              <a:t>kann ein Kurs, der kein Pflicht-</a:t>
            </a:r>
          </a:p>
          <a:p>
            <a:pPr eaLnBrk="1" hangingPunct="1">
              <a:buFont typeface="Wingdings" panose="05000000000000000000" pitchFamily="2" charset="2"/>
              <a:buNone/>
              <a:defRPr/>
            </a:pPr>
            <a:r>
              <a:rPr lang="de-DE" sz="2000" b="1">
                <a:solidFill>
                  <a:srgbClr val="FF610B"/>
                </a:solidFill>
                <a:effectLst>
                  <a:outerShdw blurRad="38100" dist="38100" dir="2700000" algn="tl">
                    <a:srgbClr val="000000"/>
                  </a:outerShdw>
                </a:effectLst>
              </a:rPr>
              <a:t>kurs ist, bei der Versetzungs-</a:t>
            </a:r>
          </a:p>
          <a:p>
            <a:pPr eaLnBrk="1" hangingPunct="1">
              <a:buFont typeface="Wingdings" panose="05000000000000000000" pitchFamily="2" charset="2"/>
              <a:buNone/>
              <a:defRPr/>
            </a:pPr>
            <a:r>
              <a:rPr lang="de-DE" sz="2000" b="1">
                <a:solidFill>
                  <a:srgbClr val="FF610B"/>
                </a:solidFill>
                <a:effectLst>
                  <a:outerShdw blurRad="38100" dist="38100" dir="2700000" algn="tl">
                    <a:srgbClr val="000000"/>
                  </a:outerShdw>
                </a:effectLst>
              </a:rPr>
              <a:t>entscheidung unberücksichtigt</a:t>
            </a:r>
          </a:p>
          <a:p>
            <a:pPr eaLnBrk="1" hangingPunct="1">
              <a:buFont typeface="Wingdings" panose="05000000000000000000" pitchFamily="2" charset="2"/>
              <a:buNone/>
              <a:defRPr/>
            </a:pPr>
            <a:r>
              <a:rPr lang="de-DE" sz="2000" b="1">
                <a:solidFill>
                  <a:srgbClr val="FF610B"/>
                </a:solidFill>
                <a:effectLst>
                  <a:outerShdw blurRad="38100" dist="38100" dir="2700000" algn="tl">
                    <a:srgbClr val="000000"/>
                  </a:outerShdw>
                </a:effectLst>
              </a:rPr>
              <a:t>bleiben!</a:t>
            </a:r>
          </a:p>
        </p:txBody>
      </p:sp>
      <p:graphicFrame>
        <p:nvGraphicFramePr>
          <p:cNvPr id="121914" name="Group 58"/>
          <p:cNvGraphicFramePr>
            <a:graphicFrameLocks noGrp="1"/>
          </p:cNvGraphicFramePr>
          <p:nvPr>
            <p:ph sz="half" idx="2"/>
          </p:nvPr>
        </p:nvGraphicFramePr>
        <p:xfrm>
          <a:off x="4643438" y="1484313"/>
          <a:ext cx="4032250" cy="4757737"/>
        </p:xfrm>
        <a:graphic>
          <a:graphicData uri="http://schemas.openxmlformats.org/drawingml/2006/table">
            <a:tbl>
              <a:tblPr/>
              <a:tblGrid>
                <a:gridCol w="649163">
                  <a:extLst>
                    <a:ext uri="{9D8B030D-6E8A-4147-A177-3AD203B41FA5}">
                      <a16:colId xmlns:a16="http://schemas.microsoft.com/office/drawing/2014/main" val="20000"/>
                    </a:ext>
                  </a:extLst>
                </a:gridCol>
                <a:gridCol w="3383087">
                  <a:extLst>
                    <a:ext uri="{9D8B030D-6E8A-4147-A177-3AD203B41FA5}">
                      <a16:colId xmlns:a16="http://schemas.microsoft.com/office/drawing/2014/main" val="20001"/>
                    </a:ext>
                  </a:extLst>
                </a:gridCol>
              </a:tblGrid>
              <a:tr h="41281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1</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D</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35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2</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M</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505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3</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Fortgeführte Fremdsprache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(E, F, L)</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94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4</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KU oder MU</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94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5</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Gesellschaftswissenschaft</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5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6</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Naturwissenschaft</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505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7</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Religionslehre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(oder Philosophie)</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94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8</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Sport</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94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9</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Weitere FS oder NW</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5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10</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Weiteres Fach</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994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11</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dirty="0">
                          <a:ln>
                            <a:noFill/>
                          </a:ln>
                          <a:solidFill>
                            <a:srgbClr val="0033CC"/>
                          </a:solidFill>
                          <a:effectLst>
                            <a:outerShdw blurRad="38100" dist="38100" dir="2700000" algn="tl">
                              <a:srgbClr val="000000"/>
                            </a:outerShdw>
                          </a:effectLst>
                          <a:latin typeface="Arial" charset="0"/>
                        </a:rPr>
                        <a:t>////////////////////////////////////////////////</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9978" name="Rectangle 59"/>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9979" name="Rechteck 44"/>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Versetzung in die Qualifikationsphase (3/3)</a:t>
            </a:r>
          </a:p>
        </p:txBody>
      </p:sp>
      <p:graphicFrame>
        <p:nvGraphicFramePr>
          <p:cNvPr id="40963" name="Object 8"/>
          <p:cNvGraphicFramePr>
            <a:graphicFrameLocks noGrp="1" noChangeAspect="1"/>
          </p:cNvGraphicFramePr>
          <p:nvPr>
            <p:ph sz="half" idx="1"/>
          </p:nvPr>
        </p:nvGraphicFramePr>
        <p:xfrm>
          <a:off x="457200" y="2943225"/>
          <a:ext cx="4038600" cy="1847850"/>
        </p:xfrm>
        <a:graphic>
          <a:graphicData uri="http://schemas.openxmlformats.org/presentationml/2006/ole">
            <mc:AlternateContent xmlns:mc="http://schemas.openxmlformats.org/markup-compatibility/2006">
              <mc:Choice xmlns:v="urn:schemas-microsoft-com:vml" Requires="v">
                <p:oleObj name="Diagramm" r:id="rId2" imgW="8220187" imgH="3762487" progId="MSGraph.Chart.8">
                  <p:embed followColorScheme="full"/>
                </p:oleObj>
              </mc:Choice>
              <mc:Fallback>
                <p:oleObj name="Diagramm" r:id="rId2" imgW="8220187" imgH="3762487" progId="MSGraph.Chart.8">
                  <p:embed followColorScheme="full"/>
                  <p:pic>
                    <p:nvPicPr>
                      <p:cNvPr id="0" name="Object 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43225"/>
                        <a:ext cx="4038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0964" name="Picture 9" descr="scan000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77813" y="1484313"/>
            <a:ext cx="8686800" cy="4968875"/>
          </a:xfrm>
          <a:noFill/>
          <a:extLst>
            <a:ext uri="{909E8E84-426E-40DD-AFC4-6F175D3DCCD1}">
              <a14:hiddenFill xmlns:a14="http://schemas.microsoft.com/office/drawing/2010/main">
                <a:solidFill>
                  <a:srgbClr val="FFFFFF"/>
                </a:solidFill>
              </a14:hiddenFill>
            </a:ext>
          </a:extLst>
        </p:spPr>
      </p:pic>
      <p:sp>
        <p:nvSpPr>
          <p:cNvPr id="40965" name="Rectangle 11"/>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6" action="ppaction://hlinksldjump"/>
              </a:rPr>
              <a:t>zurück zur Seitenführung</a:t>
            </a:r>
            <a:endParaRPr lang="de-DE" altLang="de-DE" sz="1800"/>
          </a:p>
        </p:txBody>
      </p:sp>
      <p:sp>
        <p:nvSpPr>
          <p:cNvPr id="40966" name="Rechteck 7"/>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Qualifikationsphase und</a:t>
            </a:r>
            <a:br>
              <a:rPr lang="de-DE" sz="4000">
                <a:solidFill>
                  <a:srgbClr val="FF0000"/>
                </a:solidFill>
                <a:effectLst>
                  <a:outerShdw blurRad="38100" dist="38100" dir="2700000" algn="tl">
                    <a:srgbClr val="000000"/>
                  </a:outerShdw>
                </a:effectLst>
              </a:rPr>
            </a:br>
            <a:r>
              <a:rPr lang="de-DE" sz="4000">
                <a:solidFill>
                  <a:srgbClr val="FF0000"/>
                </a:solidFill>
                <a:effectLst>
                  <a:outerShdw blurRad="38100" dist="38100" dir="2700000" algn="tl">
                    <a:srgbClr val="000000"/>
                  </a:outerShdw>
                </a:effectLst>
              </a:rPr>
              <a:t>Abiturbestimmungen (1/2)</a:t>
            </a:r>
          </a:p>
        </p:txBody>
      </p:sp>
      <p:sp>
        <p:nvSpPr>
          <p:cNvPr id="61443" name="Rectangle 3"/>
          <p:cNvSpPr>
            <a:spLocks noGrp="1" noChangeArrowheads="1"/>
          </p:cNvSpPr>
          <p:nvPr>
            <p:ph type="body" idx="1"/>
          </p:nvPr>
        </p:nvSpPr>
        <p:spPr>
          <a:xfrm>
            <a:off x="457200" y="1728788"/>
            <a:ext cx="8229600" cy="4672012"/>
          </a:xfrm>
        </p:spPr>
        <p:txBody>
          <a:bodyPr/>
          <a:lstStyle/>
          <a:p>
            <a:pPr eaLnBrk="1" hangingPunct="1">
              <a:lnSpc>
                <a:spcPct val="80000"/>
              </a:lnSpc>
              <a:defRPr/>
            </a:pPr>
            <a:r>
              <a:rPr lang="de-DE" sz="2800" dirty="0">
                <a:effectLst/>
                <a:hlinkClick r:id="rId2" action="ppaction://hlinksldjump"/>
              </a:rPr>
              <a:t>Facharbeiten</a:t>
            </a:r>
            <a:endParaRPr lang="de-DE" sz="2800" dirty="0">
              <a:effectLst/>
              <a:hlinkClick r:id="rId3" action="ppaction://hlinksldjump"/>
            </a:endParaRPr>
          </a:p>
          <a:p>
            <a:pPr eaLnBrk="1" hangingPunct="1">
              <a:lnSpc>
                <a:spcPct val="80000"/>
              </a:lnSpc>
              <a:defRPr/>
            </a:pPr>
            <a:r>
              <a:rPr lang="de-DE" sz="2800" dirty="0">
                <a:effectLst/>
                <a:hlinkClick r:id="rId4" action="ppaction://hlinksldjump"/>
              </a:rPr>
              <a:t>Projektkurse</a:t>
            </a:r>
            <a:endParaRPr lang="de-DE" sz="2800" dirty="0">
              <a:effectLst/>
              <a:hlinkClick r:id="rId3" action="ppaction://hlinksldjump"/>
            </a:endParaRPr>
          </a:p>
          <a:p>
            <a:pPr eaLnBrk="1" hangingPunct="1">
              <a:lnSpc>
                <a:spcPct val="80000"/>
              </a:lnSpc>
              <a:defRPr/>
            </a:pPr>
            <a:r>
              <a:rPr lang="de-DE" sz="2800" dirty="0">
                <a:effectLst/>
                <a:hlinkClick r:id="rId3" action="ppaction://hlinksldjump"/>
              </a:rPr>
              <a:t>Unterrichtsorganisation in der Sek. II</a:t>
            </a:r>
            <a:r>
              <a:rPr lang="de-DE" sz="2800" dirty="0">
                <a:effectLst/>
              </a:rPr>
              <a:t> </a:t>
            </a:r>
          </a:p>
          <a:p>
            <a:pPr eaLnBrk="1" hangingPunct="1">
              <a:lnSpc>
                <a:spcPct val="80000"/>
              </a:lnSpc>
              <a:defRPr/>
            </a:pPr>
            <a:r>
              <a:rPr lang="de-DE" sz="2800" dirty="0">
                <a:effectLst/>
                <a:hlinkClick r:id="rId5" action="ppaction://hlinksldjump"/>
              </a:rPr>
              <a:t>Aufgabenfelder (4 Folien)</a:t>
            </a:r>
            <a:endParaRPr lang="de-DE" sz="2800" dirty="0">
              <a:effectLst/>
            </a:endParaRPr>
          </a:p>
          <a:p>
            <a:pPr eaLnBrk="1" hangingPunct="1">
              <a:lnSpc>
                <a:spcPct val="80000"/>
              </a:lnSpc>
              <a:defRPr/>
            </a:pPr>
            <a:r>
              <a:rPr lang="de-DE" sz="2800" dirty="0">
                <a:effectLst/>
                <a:hlinkClick r:id="rId6" action="ppaction://hlinksldjump"/>
              </a:rPr>
              <a:t>LK- und GK-Wahlen</a:t>
            </a:r>
            <a:endParaRPr lang="de-DE" sz="2800" dirty="0">
              <a:effectLst/>
            </a:endParaRPr>
          </a:p>
          <a:p>
            <a:pPr eaLnBrk="1" hangingPunct="1">
              <a:lnSpc>
                <a:spcPct val="80000"/>
              </a:lnSpc>
              <a:defRPr/>
            </a:pPr>
            <a:r>
              <a:rPr lang="de-DE" sz="2800" dirty="0">
                <a:effectLst/>
                <a:hlinkClick r:id="rId7" action="ppaction://hlinksldjump"/>
              </a:rPr>
              <a:t>Wahl der Abiturfächer</a:t>
            </a:r>
            <a:endParaRPr lang="de-DE" sz="2800" dirty="0">
              <a:effectLst/>
            </a:endParaRPr>
          </a:p>
          <a:p>
            <a:pPr eaLnBrk="1" hangingPunct="1">
              <a:lnSpc>
                <a:spcPct val="80000"/>
              </a:lnSpc>
              <a:defRPr/>
            </a:pPr>
            <a:r>
              <a:rPr lang="de-DE" sz="2800" dirty="0">
                <a:effectLst/>
                <a:hlinkClick r:id="rId8" action="ppaction://hlinksldjump"/>
              </a:rPr>
              <a:t>Klausuren (3 Folien)</a:t>
            </a:r>
            <a:endParaRPr lang="de-DE" sz="2800" dirty="0">
              <a:effectLst/>
            </a:endParaRPr>
          </a:p>
          <a:p>
            <a:pPr eaLnBrk="1" hangingPunct="1">
              <a:lnSpc>
                <a:spcPct val="80000"/>
              </a:lnSpc>
              <a:defRPr/>
            </a:pPr>
            <a:r>
              <a:rPr lang="de-DE" sz="2800" dirty="0">
                <a:effectLst/>
                <a:hlinkClick r:id="rId9" action="ppaction://hlinksldjump"/>
              </a:rPr>
              <a:t>Besondere Lernleistung (3 Folien)</a:t>
            </a:r>
            <a:r>
              <a:rPr lang="de-DE" sz="2800" dirty="0">
                <a:effectLst/>
                <a:hlinkClick r:id="rId10" action="ppaction://hlinksldjump"/>
              </a:rPr>
              <a:t> </a:t>
            </a:r>
          </a:p>
          <a:p>
            <a:pPr eaLnBrk="1" hangingPunct="1">
              <a:lnSpc>
                <a:spcPct val="80000"/>
              </a:lnSpc>
              <a:defRPr/>
            </a:pPr>
            <a:r>
              <a:rPr lang="de-DE" sz="2800" dirty="0">
                <a:effectLst/>
                <a:hlinkClick r:id="rId10" action="ppaction://hlinksldjump"/>
              </a:rPr>
              <a:t>Gesamtqualifikation (7 Folien)</a:t>
            </a:r>
            <a:endParaRPr lang="de-DE" sz="2800" dirty="0">
              <a:effectLst/>
            </a:endParaRPr>
          </a:p>
          <a:p>
            <a:pPr eaLnBrk="1" hangingPunct="1">
              <a:lnSpc>
                <a:spcPct val="80000"/>
              </a:lnSpc>
              <a:defRPr/>
            </a:pPr>
            <a:r>
              <a:rPr lang="de-DE" sz="2800" dirty="0">
                <a:effectLst/>
                <a:hlinkClick r:id="rId11" action="ppaction://hlinksldjump"/>
              </a:rPr>
              <a:t>Zulassung zum Abitur</a:t>
            </a:r>
            <a:endParaRPr lang="de-DE" sz="2800" dirty="0">
              <a:effectLst/>
            </a:endParaRPr>
          </a:p>
          <a:p>
            <a:pPr eaLnBrk="1" hangingPunct="1">
              <a:lnSpc>
                <a:spcPct val="80000"/>
              </a:lnSpc>
              <a:defRPr/>
            </a:pPr>
            <a:endParaRPr lang="de-DE" sz="2400" dirty="0">
              <a:effectLst/>
            </a:endParaRPr>
          </a:p>
          <a:p>
            <a:pPr eaLnBrk="1" hangingPunct="1">
              <a:lnSpc>
                <a:spcPct val="80000"/>
              </a:lnSpc>
              <a:buFont typeface="Wingdings" panose="05000000000000000000" pitchFamily="2" charset="2"/>
              <a:buNone/>
              <a:defRPr/>
            </a:pPr>
            <a:endParaRPr lang="de-DE" sz="2000" dirty="0"/>
          </a:p>
        </p:txBody>
      </p:sp>
      <p:sp>
        <p:nvSpPr>
          <p:cNvPr id="41988"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1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1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13" action="ppaction://hlinksldjump"/>
              </a:rPr>
              <a:t>zurück zur Seitenführung</a:t>
            </a:r>
            <a:endParaRPr lang="de-DE" altLang="de-DE" sz="1800"/>
          </a:p>
        </p:txBody>
      </p:sp>
      <p:sp>
        <p:nvSpPr>
          <p:cNvPr id="41989"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1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1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Seitenführung (Thema anklicken)</a:t>
            </a:r>
          </a:p>
        </p:txBody>
      </p:sp>
      <p:sp>
        <p:nvSpPr>
          <p:cNvPr id="39939" name="Rectangle 3"/>
          <p:cNvSpPr>
            <a:spLocks noGrp="1" noChangeArrowheads="1"/>
          </p:cNvSpPr>
          <p:nvPr>
            <p:ph type="body" idx="1"/>
          </p:nvPr>
        </p:nvSpPr>
        <p:spPr>
          <a:xfrm>
            <a:off x="250825" y="1195388"/>
            <a:ext cx="8675688" cy="5329237"/>
          </a:xfrm>
        </p:spPr>
        <p:txBody>
          <a:bodyPr/>
          <a:lstStyle/>
          <a:p>
            <a:pPr eaLnBrk="1" hangingPunct="1">
              <a:lnSpc>
                <a:spcPct val="80000"/>
              </a:lnSpc>
              <a:buFont typeface="Wingdings" panose="05000000000000000000" pitchFamily="2" charset="2"/>
              <a:buNone/>
              <a:defRPr/>
            </a:pPr>
            <a:endParaRPr lang="de-DE" sz="700" dirty="0">
              <a:effectLst/>
            </a:endParaRPr>
          </a:p>
          <a:p>
            <a:pPr eaLnBrk="1" hangingPunct="1">
              <a:lnSpc>
                <a:spcPct val="80000"/>
              </a:lnSpc>
              <a:defRPr/>
            </a:pPr>
            <a:r>
              <a:rPr lang="de-DE" sz="1800" u="sng" dirty="0">
                <a:solidFill>
                  <a:srgbClr val="0033CC"/>
                </a:solidFill>
                <a:effectLst/>
                <a:hlinkClick r:id="rId2" action="ppaction://hlinksldjump"/>
              </a:rPr>
              <a:t>Aufnahmevoraussetzungen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3" action="ppaction://hlinksldjump"/>
              </a:rPr>
              <a:t>Aufbau der gymnasialen Oberstufe</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4" action="ppaction://hlinksldjump"/>
              </a:rPr>
              <a:t>Abschlüsse</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5" action="ppaction://hlinksldjump"/>
              </a:rPr>
              <a:t>Aufgabenfelder</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6" action="ppaction://hlinksldjump"/>
              </a:rPr>
              <a:t>Fächerangebote am VGK</a:t>
            </a:r>
            <a:endParaRPr lang="de-DE" sz="1800" u="sng" dirty="0">
              <a:solidFill>
                <a:srgbClr val="0033CC"/>
              </a:solidFill>
              <a:effectLst/>
            </a:endParaRPr>
          </a:p>
          <a:p>
            <a:pPr eaLnBrk="1" hangingPunct="1">
              <a:lnSpc>
                <a:spcPct val="80000"/>
              </a:lnSpc>
              <a:defRPr/>
            </a:pPr>
            <a:r>
              <a:rPr lang="de-DE" sz="1800" u="sng" dirty="0">
                <a:effectLst/>
                <a:hlinkClick r:id="rId7" action="ppaction://hlinksldjump"/>
              </a:rPr>
              <a:t>Wochenstunden und Kurse</a:t>
            </a:r>
            <a:endParaRPr lang="de-DE" sz="1800" u="sng" dirty="0">
              <a:effectLst/>
            </a:endParaRPr>
          </a:p>
          <a:p>
            <a:pPr eaLnBrk="1" hangingPunct="1">
              <a:lnSpc>
                <a:spcPct val="80000"/>
              </a:lnSpc>
              <a:defRPr/>
            </a:pPr>
            <a:r>
              <a:rPr lang="de-DE" sz="1800" u="sng" dirty="0">
                <a:solidFill>
                  <a:srgbClr val="0033CC"/>
                </a:solidFill>
                <a:effectLst/>
                <a:hlinkClick r:id="rId8" action="ppaction://hlinksldjump"/>
              </a:rPr>
              <a:t>Pflicht- und Wahlbereich (4 Folien)</a:t>
            </a:r>
            <a:endParaRPr lang="de-DE" sz="1800" u="sng" dirty="0">
              <a:solidFill>
                <a:srgbClr val="0033CC"/>
              </a:solidFill>
              <a:effectLst/>
            </a:endParaRPr>
          </a:p>
          <a:p>
            <a:pPr eaLnBrk="1" hangingPunct="1">
              <a:lnSpc>
                <a:spcPct val="80000"/>
              </a:lnSpc>
              <a:defRPr/>
            </a:pPr>
            <a:r>
              <a:rPr lang="de-DE" sz="1800" u="sng" dirty="0">
                <a:effectLst/>
                <a:hlinkClick r:id="rId9" action="ppaction://hlinksldjump"/>
              </a:rPr>
              <a:t>Vertiefungsfächer</a:t>
            </a:r>
            <a:endParaRPr lang="de-DE" sz="1800" u="sng" dirty="0">
              <a:effectLst/>
            </a:endParaRPr>
          </a:p>
          <a:p>
            <a:pPr eaLnBrk="1" hangingPunct="1">
              <a:lnSpc>
                <a:spcPct val="80000"/>
              </a:lnSpc>
              <a:defRPr/>
            </a:pPr>
            <a:r>
              <a:rPr lang="de-DE" sz="1800" u="sng" dirty="0">
                <a:solidFill>
                  <a:srgbClr val="0033CC"/>
                </a:solidFill>
                <a:effectLst/>
                <a:hlinkClick r:id="rId10" action="ppaction://hlinksldjump"/>
              </a:rPr>
              <a:t>Wahlen zur Jahrgangsstufe Eph (2 Folien)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1" action="ppaction://hlinksldjump"/>
              </a:rPr>
              <a:t>Schullaufbahnbeispiel Fremdsprachlicher Schwerpunkt (4 Folien)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2" action="ppaction://hlinksldjump"/>
              </a:rPr>
              <a:t>Schullaufbahnbeispiel Naturwissenschaftlicher Schwerpunkt (4 Folien)</a:t>
            </a:r>
            <a:endParaRPr lang="de-DE" sz="1800" u="sng" dirty="0">
              <a:solidFill>
                <a:srgbClr val="0033CC"/>
              </a:solidFill>
              <a:effectLst/>
            </a:endParaRPr>
          </a:p>
          <a:p>
            <a:pPr eaLnBrk="1" hangingPunct="1">
              <a:lnSpc>
                <a:spcPct val="80000"/>
              </a:lnSpc>
              <a:defRPr/>
            </a:pPr>
            <a:r>
              <a:rPr lang="de-DE" sz="1800" u="sng" dirty="0">
                <a:effectLst/>
                <a:hlinkClick r:id="rId13" action="ppaction://hlinksldjump"/>
              </a:rPr>
              <a:t>Schullaufbahnbeispiel Weitere Gesellschaftswissenschaften (4 Folien)</a:t>
            </a:r>
            <a:endParaRPr lang="de-DE" sz="1800" u="sng" dirty="0">
              <a:effectLst/>
            </a:endParaRPr>
          </a:p>
          <a:p>
            <a:pPr eaLnBrk="1" hangingPunct="1">
              <a:lnSpc>
                <a:spcPct val="80000"/>
              </a:lnSpc>
              <a:defRPr/>
            </a:pPr>
            <a:r>
              <a:rPr lang="de-DE" sz="1800" u="sng" dirty="0">
                <a:solidFill>
                  <a:srgbClr val="0033CC"/>
                </a:solidFill>
                <a:effectLst/>
                <a:hlinkClick r:id="rId14" action="ppaction://hlinksldjump"/>
              </a:rPr>
              <a:t>Laufbahnänderungen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5" action="ppaction://hlinksldjump"/>
              </a:rPr>
              <a:t>Leistungsnachweise (3 Folien)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6" action="ppaction://hlinksldjump"/>
              </a:rPr>
              <a:t>Bewertungssystem (2 Folien)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7" action="ppaction://hlinksldjump"/>
              </a:rPr>
              <a:t>Versetzung in die Jahrgangsstufe Q1 (3 Folien)</a:t>
            </a:r>
            <a:endParaRPr lang="de-DE" sz="1800" u="sng" dirty="0">
              <a:solidFill>
                <a:srgbClr val="0033CC"/>
              </a:solidFill>
              <a:effectLst/>
            </a:endParaRPr>
          </a:p>
          <a:p>
            <a:pPr eaLnBrk="1" hangingPunct="1">
              <a:lnSpc>
                <a:spcPct val="80000"/>
              </a:lnSpc>
              <a:buFont typeface="Wingdings" panose="05000000000000000000" pitchFamily="2" charset="2"/>
              <a:buNone/>
              <a:defRPr/>
            </a:pP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8" action="ppaction://hlinksldjump"/>
              </a:rPr>
              <a:t>Qualifikationsphase und Abiturbestimmungen (weitere Navigation)</a:t>
            </a:r>
            <a:endParaRPr lang="de-DE" sz="1800" u="sng" dirty="0">
              <a:solidFill>
                <a:srgbClr val="0033CC"/>
              </a:solidFill>
              <a:effectLst/>
            </a:endParaRPr>
          </a:p>
          <a:p>
            <a:pPr eaLnBrk="1" hangingPunct="1">
              <a:lnSpc>
                <a:spcPct val="80000"/>
              </a:lnSpc>
              <a:defRPr/>
            </a:pPr>
            <a:r>
              <a:rPr lang="de-DE" sz="1800" u="sng" dirty="0">
                <a:effectLst/>
                <a:hlinkClick r:id="rId19" action="ppaction://hlinksldjump"/>
              </a:rPr>
              <a:t>Weitere Bestimmungen</a:t>
            </a:r>
            <a:endParaRPr lang="de-DE" sz="1800" u="sng" dirty="0">
              <a:solidFill>
                <a:srgbClr val="0033CC"/>
              </a:solidFill>
              <a:effectLst/>
            </a:endParaRPr>
          </a:p>
          <a:p>
            <a:pPr eaLnBrk="1" hangingPunct="1">
              <a:lnSpc>
                <a:spcPct val="80000"/>
              </a:lnSpc>
              <a:buFont typeface="Wingdings" panose="05000000000000000000" pitchFamily="2" charset="2"/>
              <a:buNone/>
              <a:defRPr/>
            </a:pPr>
            <a:endParaRPr lang="de-DE" sz="1000" u="sng" dirty="0"/>
          </a:p>
        </p:txBody>
      </p:sp>
      <p:sp>
        <p:nvSpPr>
          <p:cNvPr id="6148" name="Rechteck 5"/>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0"/>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0"/>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0"/>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0"/>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0"/>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0"/>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0"/>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Qualifikationsphase und</a:t>
            </a:r>
            <a:br>
              <a:rPr lang="de-DE" sz="4000">
                <a:solidFill>
                  <a:srgbClr val="FF0000"/>
                </a:solidFill>
                <a:effectLst>
                  <a:outerShdw blurRad="38100" dist="38100" dir="2700000" algn="tl">
                    <a:srgbClr val="000000"/>
                  </a:outerShdw>
                </a:effectLst>
              </a:rPr>
            </a:br>
            <a:r>
              <a:rPr lang="de-DE" sz="4000">
                <a:solidFill>
                  <a:srgbClr val="FF0000"/>
                </a:solidFill>
                <a:effectLst>
                  <a:outerShdw blurRad="38100" dist="38100" dir="2700000" algn="tl">
                    <a:srgbClr val="000000"/>
                  </a:outerShdw>
                </a:effectLst>
              </a:rPr>
              <a:t>Abiturbestimmungen (2/2)</a:t>
            </a:r>
          </a:p>
        </p:txBody>
      </p:sp>
      <p:sp>
        <p:nvSpPr>
          <p:cNvPr id="185347" name="Rectangle 3"/>
          <p:cNvSpPr>
            <a:spLocks noGrp="1" noChangeArrowheads="1"/>
          </p:cNvSpPr>
          <p:nvPr>
            <p:ph type="body" idx="1"/>
          </p:nvPr>
        </p:nvSpPr>
        <p:spPr>
          <a:xfrm>
            <a:off x="323850" y="1828800"/>
            <a:ext cx="8496300" cy="4572000"/>
          </a:xfrm>
        </p:spPr>
        <p:txBody>
          <a:bodyPr/>
          <a:lstStyle/>
          <a:p>
            <a:pPr eaLnBrk="1" hangingPunct="1">
              <a:lnSpc>
                <a:spcPct val="80000"/>
              </a:lnSpc>
              <a:defRPr/>
            </a:pPr>
            <a:r>
              <a:rPr lang="de-DE" sz="2600" dirty="0">
                <a:effectLst/>
                <a:hlinkClick r:id="rId2" action="ppaction://hlinksldjump"/>
              </a:rPr>
              <a:t>Wiederholung (2 Folien)</a:t>
            </a:r>
            <a:endParaRPr lang="de-DE" sz="2600" dirty="0">
              <a:effectLst/>
            </a:endParaRPr>
          </a:p>
          <a:p>
            <a:pPr eaLnBrk="1" hangingPunct="1">
              <a:lnSpc>
                <a:spcPct val="80000"/>
              </a:lnSpc>
              <a:defRPr/>
            </a:pPr>
            <a:r>
              <a:rPr lang="de-DE" sz="2600" dirty="0">
                <a:effectLst/>
                <a:hlinkClick r:id="rId3" action="ppaction://hlinksldjump"/>
              </a:rPr>
              <a:t>Rücktritt (2 Folien)</a:t>
            </a:r>
            <a:endParaRPr lang="de-DE" sz="2600" dirty="0">
              <a:effectLst/>
            </a:endParaRPr>
          </a:p>
          <a:p>
            <a:pPr eaLnBrk="1" hangingPunct="1">
              <a:lnSpc>
                <a:spcPct val="80000"/>
              </a:lnSpc>
              <a:defRPr/>
            </a:pPr>
            <a:r>
              <a:rPr lang="de-DE" sz="2600" dirty="0">
                <a:effectLst/>
                <a:hlinkClick r:id="rId4" action="ppaction://hlinksldjump"/>
              </a:rPr>
              <a:t>Erkrankung</a:t>
            </a:r>
            <a:endParaRPr lang="de-DE" sz="2600" dirty="0">
              <a:effectLst/>
            </a:endParaRPr>
          </a:p>
          <a:p>
            <a:pPr eaLnBrk="1" hangingPunct="1">
              <a:lnSpc>
                <a:spcPct val="80000"/>
              </a:lnSpc>
              <a:defRPr/>
            </a:pPr>
            <a:r>
              <a:rPr lang="de-DE" sz="2600" dirty="0">
                <a:effectLst/>
                <a:hlinkClick r:id="rId5" action="ppaction://hlinksldjump"/>
              </a:rPr>
              <a:t>Versäumnis (2 Folien)</a:t>
            </a:r>
            <a:endParaRPr lang="de-DE" sz="2600" dirty="0">
              <a:effectLst/>
            </a:endParaRPr>
          </a:p>
          <a:p>
            <a:pPr eaLnBrk="1" hangingPunct="1">
              <a:lnSpc>
                <a:spcPct val="80000"/>
              </a:lnSpc>
              <a:defRPr/>
            </a:pPr>
            <a:r>
              <a:rPr lang="de-DE" sz="2600" dirty="0">
                <a:effectLst/>
                <a:hlinkClick r:id="rId6" action="ppaction://hlinksldjump"/>
              </a:rPr>
              <a:t>Die schriftlichen Abiturprüfungen</a:t>
            </a:r>
            <a:endParaRPr lang="de-DE" sz="2600" dirty="0">
              <a:effectLst/>
            </a:endParaRPr>
          </a:p>
          <a:p>
            <a:pPr eaLnBrk="1" hangingPunct="1">
              <a:lnSpc>
                <a:spcPct val="80000"/>
              </a:lnSpc>
              <a:defRPr/>
            </a:pPr>
            <a:r>
              <a:rPr lang="de-DE" sz="2600" dirty="0">
                <a:effectLst/>
                <a:hlinkClick r:id="rId7" action="ppaction://hlinksldjump"/>
              </a:rPr>
              <a:t>Täuschung und andere Unregelmäßigkeiten (4 Folien)</a:t>
            </a:r>
            <a:endParaRPr lang="de-DE" sz="2600" dirty="0">
              <a:effectLst/>
            </a:endParaRPr>
          </a:p>
          <a:p>
            <a:pPr eaLnBrk="1" hangingPunct="1">
              <a:lnSpc>
                <a:spcPct val="80000"/>
              </a:lnSpc>
              <a:defRPr/>
            </a:pPr>
            <a:r>
              <a:rPr lang="de-DE" sz="2600" dirty="0">
                <a:effectLst/>
                <a:hlinkClick r:id="rId8" action="ppaction://hlinksldjump"/>
              </a:rPr>
              <a:t>Die </a:t>
            </a:r>
            <a:r>
              <a:rPr lang="de-DE" sz="2600" dirty="0">
                <a:effectLst/>
                <a:hlinkClick r:id="rId9" action="ppaction://hlinksldjump"/>
              </a:rPr>
              <a:t>mündlichen Abiturprüfungen (5 Folien)</a:t>
            </a:r>
            <a:endParaRPr lang="de-DE" sz="2600" dirty="0">
              <a:effectLst/>
            </a:endParaRPr>
          </a:p>
          <a:p>
            <a:pPr eaLnBrk="1" hangingPunct="1">
              <a:lnSpc>
                <a:spcPct val="80000"/>
              </a:lnSpc>
              <a:defRPr/>
            </a:pPr>
            <a:r>
              <a:rPr lang="de-DE" sz="2600">
                <a:effectLst/>
                <a:hlinkClick r:id="rId10" action="ppaction://hlinksldjump"/>
              </a:rPr>
              <a:t>Beispiele (3 </a:t>
            </a:r>
            <a:r>
              <a:rPr lang="de-DE" sz="2600" dirty="0">
                <a:effectLst/>
                <a:hlinkClick r:id="rId10" action="ppaction://hlinksldjump"/>
              </a:rPr>
              <a:t>Folien)</a:t>
            </a:r>
            <a:endParaRPr lang="de-DE" sz="2600" dirty="0">
              <a:effectLst/>
            </a:endParaRPr>
          </a:p>
          <a:p>
            <a:pPr eaLnBrk="1" hangingPunct="1">
              <a:lnSpc>
                <a:spcPct val="80000"/>
              </a:lnSpc>
              <a:defRPr/>
            </a:pPr>
            <a:r>
              <a:rPr lang="de-DE" sz="2600" dirty="0">
                <a:effectLst/>
                <a:hlinkClick r:id="rId11" action="ppaction://hlinksldjump"/>
              </a:rPr>
              <a:t>Notendurchschnitt Abitur</a:t>
            </a:r>
            <a:endParaRPr lang="de-DE" sz="2600" dirty="0">
              <a:effectLst/>
            </a:endParaRPr>
          </a:p>
          <a:p>
            <a:pPr eaLnBrk="1" hangingPunct="1">
              <a:lnSpc>
                <a:spcPct val="80000"/>
              </a:lnSpc>
              <a:buFont typeface="Wingdings" panose="05000000000000000000" pitchFamily="2" charset="2"/>
              <a:buNone/>
              <a:defRPr/>
            </a:pPr>
            <a:endParaRPr lang="de-DE" sz="2000" dirty="0">
              <a:effectLst/>
            </a:endParaRPr>
          </a:p>
          <a:p>
            <a:pPr eaLnBrk="1" hangingPunct="1">
              <a:lnSpc>
                <a:spcPct val="80000"/>
              </a:lnSpc>
              <a:buFont typeface="Wingdings" panose="05000000000000000000" pitchFamily="2" charset="2"/>
              <a:buNone/>
              <a:defRPr/>
            </a:pPr>
            <a:endParaRPr lang="de-DE" sz="2000" dirty="0"/>
          </a:p>
        </p:txBody>
      </p:sp>
      <p:sp>
        <p:nvSpPr>
          <p:cNvPr id="43012"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1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1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13" action="ppaction://hlinksldjump"/>
              </a:rPr>
              <a:t>zurück zur Seitenführung</a:t>
            </a:r>
            <a:endParaRPr lang="de-DE" altLang="de-DE" sz="1800"/>
          </a:p>
        </p:txBody>
      </p:sp>
      <p:sp>
        <p:nvSpPr>
          <p:cNvPr id="43013"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1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1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defRPr/>
            </a:pPr>
            <a:r>
              <a:rPr lang="de-DE" dirty="0">
                <a:solidFill>
                  <a:srgbClr val="FF3300"/>
                </a:solidFill>
                <a:effectLst>
                  <a:outerShdw blurRad="38100" dist="38100" dir="2700000" algn="tl">
                    <a:srgbClr val="000000"/>
                  </a:outerShdw>
                </a:effectLst>
              </a:rPr>
              <a:t>Facharbeiten</a:t>
            </a:r>
            <a:endParaRPr lang="de-DE" dirty="0">
              <a:solidFill>
                <a:srgbClr val="FF0000"/>
              </a:solidFill>
              <a:effectLst>
                <a:outerShdw blurRad="38100" dist="38100" dir="2700000" algn="tl">
                  <a:srgbClr val="000000">
                    <a:alpha val="43137"/>
                  </a:srgbClr>
                </a:outerShdw>
              </a:effectLst>
            </a:endParaRPr>
          </a:p>
        </p:txBody>
      </p:sp>
      <p:sp>
        <p:nvSpPr>
          <p:cNvPr id="44035" name="Inhaltsplatzhalter 4"/>
          <p:cNvSpPr>
            <a:spLocks noGrp="1"/>
          </p:cNvSpPr>
          <p:nvPr>
            <p:ph idx="1"/>
          </p:nvPr>
        </p:nvSpPr>
        <p:spPr>
          <a:xfrm>
            <a:off x="457200" y="1341438"/>
            <a:ext cx="8229600" cy="4895850"/>
          </a:xfrm>
        </p:spPr>
        <p:txBody>
          <a:bodyPr/>
          <a:lstStyle/>
          <a:p>
            <a:pPr algn="just"/>
            <a:r>
              <a:rPr lang="de-DE" altLang="de-DE" sz="1600">
                <a:effectLst/>
              </a:rPr>
              <a:t>Die Facharbeit wird jeweils im ersten Quartal der Jahrgangsstufe Q1/II verfasst und ersetzt die erste Klausur in einem von der Schülerin/dem Schüler gewählten Klausurfach. </a:t>
            </a:r>
          </a:p>
          <a:p>
            <a:pPr algn="just"/>
            <a:r>
              <a:rPr lang="de-DE" altLang="de-DE" sz="1600">
                <a:effectLst/>
              </a:rPr>
              <a:t>Der Prozess der Themenfindung setzt spätestens mit dem </a:t>
            </a:r>
            <a:r>
              <a:rPr lang="de-DE" altLang="de-DE" sz="1600" i="1">
                <a:effectLst/>
              </a:rPr>
              <a:t>Themenfindungstag</a:t>
            </a:r>
            <a:r>
              <a:rPr lang="de-DE" altLang="de-DE" sz="1600">
                <a:effectLst/>
              </a:rPr>
              <a:t> ein, welcher i. d. R. im Oktober stattfindet. </a:t>
            </a:r>
          </a:p>
          <a:p>
            <a:pPr algn="just"/>
            <a:r>
              <a:rPr lang="de-DE" altLang="de-DE" sz="1600">
                <a:effectLst/>
              </a:rPr>
              <a:t>Die vorläufigen und endgültigen Themenfestlegungstermine für Literaturarbeiten oder Quellenarbeiten sowie der Abgabetermin sind jeweils der Terminübersicht der Homepage oder dem Aushang der Jahrgangsstufe Q1 zu entnehmen (i.d.R. im Februar). </a:t>
            </a:r>
          </a:p>
          <a:p>
            <a:pPr algn="just"/>
            <a:r>
              <a:rPr lang="de-DE" altLang="de-DE" sz="1600">
                <a:effectLst/>
              </a:rPr>
              <a:t>Die Abgabe der Facharbeit erfolgt vor den Osterferien nach einer Gesamtbearbeitungszeit von sechs Wochen - beginnend mit der vorläufigen Themenfestlegung. </a:t>
            </a:r>
          </a:p>
          <a:p>
            <a:pPr algn="just"/>
            <a:r>
              <a:rPr lang="de-DE" altLang="de-DE" sz="1600">
                <a:effectLst/>
              </a:rPr>
              <a:t>Die Vorgaben und weitere Hilfen zur Erstellung der Arbeit erhalten die Schülerinnen und Schüler des VGK während des 2-tägigen Methodentrainings zu Beginn des Halbjahres Q1/II und in dem </a:t>
            </a:r>
            <a:r>
              <a:rPr lang="de-DE" altLang="de-DE" sz="1600" b="1">
                <a:effectLst/>
              </a:rPr>
              <a:t>Skript</a:t>
            </a:r>
            <a:r>
              <a:rPr lang="de-DE" altLang="de-DE" sz="1600">
                <a:effectLst/>
              </a:rPr>
              <a:t>, welches ihnen zu Beginn des Trainings ausgehändigt wird.</a:t>
            </a:r>
          </a:p>
          <a:p>
            <a:pPr algn="just"/>
            <a:r>
              <a:rPr lang="de-DE" altLang="de-DE" sz="1600">
                <a:effectLst/>
              </a:rPr>
              <a:t>Genauere Angaben bezüglich des </a:t>
            </a:r>
            <a:r>
              <a:rPr lang="de-DE" altLang="de-DE" sz="1600" b="1">
                <a:effectLst/>
              </a:rPr>
              <a:t>Methodentrainings zum Erstellen einer Facharbeit </a:t>
            </a:r>
            <a:r>
              <a:rPr lang="de-DE" altLang="de-DE" sz="1600">
                <a:effectLst/>
              </a:rPr>
              <a:t>finden sich im Schulprogramm (Kapitel  B IV 4).</a:t>
            </a:r>
          </a:p>
        </p:txBody>
      </p:sp>
      <p:sp>
        <p:nvSpPr>
          <p:cNvPr id="44036" name="Rechteck 5"/>
          <p:cNvSpPr>
            <a:spLocks noChangeArrowheads="1"/>
          </p:cNvSpPr>
          <p:nvPr/>
        </p:nvSpPr>
        <p:spPr bwMode="auto">
          <a:xfrm>
            <a:off x="2411413" y="6443663"/>
            <a:ext cx="6697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4037" name="Rechteck 6"/>
          <p:cNvSpPr>
            <a:spLocks noChangeArrowheads="1"/>
          </p:cNvSpPr>
          <p:nvPr/>
        </p:nvSpPr>
        <p:spPr bwMode="auto">
          <a:xfrm>
            <a:off x="34925" y="6443663"/>
            <a:ext cx="67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de-DE" dirty="0">
                <a:solidFill>
                  <a:srgbClr val="FF3300"/>
                </a:solidFill>
                <a:effectLst>
                  <a:outerShdw blurRad="38100" dist="38100" dir="2700000" algn="tl">
                    <a:srgbClr val="000000"/>
                  </a:outerShdw>
                </a:effectLst>
              </a:rPr>
              <a:t>Projektkurse</a:t>
            </a:r>
          </a:p>
        </p:txBody>
      </p:sp>
      <p:sp>
        <p:nvSpPr>
          <p:cNvPr id="45059" name="Rectangle 3"/>
          <p:cNvSpPr>
            <a:spLocks noGrp="1" noChangeArrowheads="1"/>
          </p:cNvSpPr>
          <p:nvPr>
            <p:ph type="body" idx="1"/>
          </p:nvPr>
        </p:nvSpPr>
        <p:spPr/>
        <p:txBody>
          <a:bodyPr/>
          <a:lstStyle/>
          <a:p>
            <a:pPr eaLnBrk="1" hangingPunct="1">
              <a:lnSpc>
                <a:spcPct val="80000"/>
              </a:lnSpc>
            </a:pPr>
            <a:r>
              <a:rPr lang="de-DE" altLang="de-DE" sz="1600">
                <a:effectLst/>
              </a:rPr>
              <a:t>Angebot in der Qualifikationsphase.</a:t>
            </a:r>
          </a:p>
          <a:p>
            <a:pPr eaLnBrk="1" hangingPunct="1">
              <a:lnSpc>
                <a:spcPct val="80000"/>
              </a:lnSpc>
            </a:pPr>
            <a:endParaRPr lang="de-DE" altLang="de-DE" sz="1600">
              <a:effectLst/>
              <a:sym typeface="Wingdings" panose="05000000000000000000" pitchFamily="2" charset="2"/>
            </a:endParaRPr>
          </a:p>
          <a:p>
            <a:pPr eaLnBrk="1" hangingPunct="1">
              <a:lnSpc>
                <a:spcPct val="80000"/>
              </a:lnSpc>
            </a:pPr>
            <a:r>
              <a:rPr lang="de-DE" altLang="de-DE" sz="1600">
                <a:solidFill>
                  <a:srgbClr val="0000FF"/>
                </a:solidFill>
                <a:effectLst/>
              </a:rPr>
              <a:t>Dreistündiger</a:t>
            </a:r>
            <a:r>
              <a:rPr lang="de-DE" altLang="de-DE" sz="1600">
                <a:effectLst/>
              </a:rPr>
              <a:t> </a:t>
            </a:r>
            <a:r>
              <a:rPr lang="de-DE" altLang="de-DE" sz="1600" b="1" u="sng">
                <a:effectLst/>
              </a:rPr>
              <a:t>Jahreskurs</a:t>
            </a:r>
            <a:r>
              <a:rPr lang="de-DE" altLang="de-DE" sz="1600">
                <a:effectLst/>
              </a:rPr>
              <a:t>, ggf. auch schuljahresübergreifend (Q1/Q2).</a:t>
            </a:r>
          </a:p>
          <a:p>
            <a:pPr eaLnBrk="1" hangingPunct="1">
              <a:lnSpc>
                <a:spcPct val="80000"/>
              </a:lnSpc>
            </a:pPr>
            <a:endParaRPr lang="de-DE" altLang="de-DE" sz="1600">
              <a:effectLst/>
            </a:endParaRPr>
          </a:p>
          <a:p>
            <a:pPr eaLnBrk="1" hangingPunct="1">
              <a:lnSpc>
                <a:spcPct val="80000"/>
              </a:lnSpc>
            </a:pPr>
            <a:r>
              <a:rPr lang="de-DE" altLang="de-DE" sz="1600">
                <a:effectLst/>
              </a:rPr>
              <a:t>Anbindung an ein Referenzfach (Leistungskurs oder Grundkurs aus der Qualifikationsphase), ggf. auch fächerverbindend oder fachübergreifend.</a:t>
            </a:r>
          </a:p>
          <a:p>
            <a:pPr eaLnBrk="1" hangingPunct="1">
              <a:lnSpc>
                <a:spcPct val="80000"/>
              </a:lnSpc>
            </a:pPr>
            <a:endParaRPr lang="de-DE" altLang="de-DE" sz="1600">
              <a:effectLst/>
            </a:endParaRPr>
          </a:p>
          <a:p>
            <a:pPr eaLnBrk="1" hangingPunct="1">
              <a:lnSpc>
                <a:spcPct val="80000"/>
              </a:lnSpc>
            </a:pPr>
            <a:r>
              <a:rPr lang="de-DE" altLang="de-DE" sz="1600">
                <a:effectLst/>
              </a:rPr>
              <a:t>Die Belegung ist optional, sofern die Schule im Rahmen ihrer Profilbildung  </a:t>
            </a:r>
          </a:p>
          <a:p>
            <a:pPr eaLnBrk="1" hangingPunct="1">
              <a:lnSpc>
                <a:spcPct val="80000"/>
              </a:lnSpc>
              <a:buFont typeface="Wingdings" panose="05000000000000000000" pitchFamily="2" charset="2"/>
              <a:buNone/>
            </a:pPr>
            <a:r>
              <a:rPr lang="de-DE" altLang="de-DE" sz="1600">
                <a:effectLst/>
                <a:sym typeface="Wingdings" panose="05000000000000000000" pitchFamily="2" charset="2"/>
              </a:rPr>
              <a:t>	nichts anderes entscheidet.</a:t>
            </a:r>
          </a:p>
          <a:p>
            <a:pPr eaLnBrk="1" hangingPunct="1">
              <a:lnSpc>
                <a:spcPct val="80000"/>
              </a:lnSpc>
            </a:pPr>
            <a:endParaRPr lang="de-DE" altLang="de-DE" sz="1600">
              <a:effectLst/>
              <a:sym typeface="Wingdings" panose="05000000000000000000" pitchFamily="2" charset="2"/>
            </a:endParaRPr>
          </a:p>
          <a:p>
            <a:pPr eaLnBrk="1" hangingPunct="1">
              <a:lnSpc>
                <a:spcPct val="80000"/>
              </a:lnSpc>
            </a:pPr>
            <a:r>
              <a:rPr lang="de-DE" altLang="de-DE" sz="1600">
                <a:effectLst/>
                <a:sym typeface="Wingdings" panose="05000000000000000000" pitchFamily="2" charset="2"/>
              </a:rPr>
              <a:t>Jahresnote am Ende des PK, Anrechnung im Umfang von zwei Grundkursen oder alternativ als bes. Lernleistung (dann wie ein fünftes Abiturfach). </a:t>
            </a:r>
          </a:p>
          <a:p>
            <a:pPr eaLnBrk="1" hangingPunct="1">
              <a:lnSpc>
                <a:spcPct val="80000"/>
              </a:lnSpc>
            </a:pPr>
            <a:endParaRPr lang="de-DE" altLang="de-DE" sz="1600">
              <a:effectLst/>
              <a:sym typeface="Wingdings" panose="05000000000000000000" pitchFamily="2" charset="2"/>
            </a:endParaRPr>
          </a:p>
          <a:p>
            <a:pPr eaLnBrk="1" hangingPunct="1">
              <a:lnSpc>
                <a:spcPct val="80000"/>
              </a:lnSpc>
            </a:pPr>
            <a:r>
              <a:rPr lang="de-DE" altLang="de-DE" sz="1600">
                <a:effectLst/>
                <a:sym typeface="Wingdings" panose="05000000000000000000" pitchFamily="2" charset="2"/>
              </a:rPr>
              <a:t>Abgrenzung von der Obligatorik des Lehrplans.</a:t>
            </a:r>
          </a:p>
          <a:p>
            <a:pPr eaLnBrk="1" hangingPunct="1">
              <a:lnSpc>
                <a:spcPct val="80000"/>
              </a:lnSpc>
            </a:pPr>
            <a:endParaRPr lang="de-DE" altLang="de-DE" sz="1600">
              <a:effectLst/>
              <a:sym typeface="Wingdings" panose="05000000000000000000" pitchFamily="2" charset="2"/>
            </a:endParaRPr>
          </a:p>
          <a:p>
            <a:pPr eaLnBrk="1" hangingPunct="1">
              <a:lnSpc>
                <a:spcPct val="80000"/>
              </a:lnSpc>
            </a:pPr>
            <a:r>
              <a:rPr lang="de-DE" altLang="de-DE" sz="1600">
                <a:effectLst/>
              </a:rPr>
              <a:t>Leistungsnachweise sind auch in Gruppenarbeiten möglich.</a:t>
            </a:r>
          </a:p>
          <a:p>
            <a:pPr eaLnBrk="1" hangingPunct="1">
              <a:lnSpc>
                <a:spcPct val="80000"/>
              </a:lnSpc>
            </a:pPr>
            <a:endParaRPr lang="de-DE" altLang="de-DE" sz="1600">
              <a:effectLst/>
            </a:endParaRPr>
          </a:p>
          <a:p>
            <a:pPr eaLnBrk="1" hangingPunct="1">
              <a:lnSpc>
                <a:spcPct val="80000"/>
              </a:lnSpc>
            </a:pPr>
            <a:r>
              <a:rPr lang="de-DE" altLang="de-DE" sz="1600">
                <a:effectLst/>
              </a:rPr>
              <a:t>Belegung </a:t>
            </a:r>
            <a:r>
              <a:rPr lang="de-DE" altLang="de-DE" sz="1600">
                <a:solidFill>
                  <a:srgbClr val="0000FF"/>
                </a:solidFill>
                <a:effectLst/>
              </a:rPr>
              <a:t>entpflichtet</a:t>
            </a:r>
            <a:r>
              <a:rPr lang="de-DE" altLang="de-DE" sz="1600">
                <a:effectLst/>
              </a:rPr>
              <a:t> von der Erstellung einer Facharbeit, d.h. das Erstellen einer Facharbeit bei Teilnahme an einem Projektkurs ist nicht möglich.</a:t>
            </a:r>
          </a:p>
          <a:p>
            <a:pPr eaLnBrk="1" hangingPunct="1">
              <a:lnSpc>
                <a:spcPct val="80000"/>
              </a:lnSpc>
              <a:buFont typeface="Wingdings" panose="05000000000000000000" pitchFamily="2" charset="2"/>
              <a:buNone/>
            </a:pPr>
            <a:endParaRPr lang="de-DE" altLang="de-DE" sz="1200">
              <a:effectLst/>
            </a:endParaRPr>
          </a:p>
        </p:txBody>
      </p:sp>
      <p:sp>
        <p:nvSpPr>
          <p:cNvPr id="45060" name="Rectangle 4"/>
          <p:cNvSpPr>
            <a:spLocks noChangeArrowheads="1"/>
          </p:cNvSpPr>
          <p:nvPr/>
        </p:nvSpPr>
        <p:spPr bwMode="auto">
          <a:xfrm>
            <a:off x="2549525" y="6446838"/>
            <a:ext cx="655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5061" name="Rechteck 6"/>
          <p:cNvSpPr>
            <a:spLocks noChangeArrowheads="1"/>
          </p:cNvSpPr>
          <p:nvPr/>
        </p:nvSpPr>
        <p:spPr bwMode="auto">
          <a:xfrm>
            <a:off x="34925" y="6488113"/>
            <a:ext cx="67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de-DE" sz="3600">
                <a:solidFill>
                  <a:srgbClr val="FF0000"/>
                </a:solidFill>
                <a:effectLst>
                  <a:outerShdw blurRad="38100" dist="38100" dir="2700000" algn="tl">
                    <a:srgbClr val="000000"/>
                  </a:outerShdw>
                </a:effectLst>
              </a:rPr>
              <a:t>Unterrichtsorganisation in der Sek. II</a:t>
            </a:r>
          </a:p>
        </p:txBody>
      </p:sp>
      <p:sp>
        <p:nvSpPr>
          <p:cNvPr id="46083" name="AutoShape 12"/>
          <p:cNvSpPr>
            <a:spLocks noChangeArrowheads="1"/>
          </p:cNvSpPr>
          <p:nvPr/>
        </p:nvSpPr>
        <p:spPr bwMode="auto">
          <a:xfrm>
            <a:off x="3492500" y="1341438"/>
            <a:ext cx="2160588" cy="1079500"/>
          </a:xfrm>
          <a:prstGeom prst="flowChartAlternateProcess">
            <a:avLst/>
          </a:prstGeom>
          <a:solidFill>
            <a:srgbClr val="CC99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800" b="1"/>
              <a:t>Sek. II</a:t>
            </a:r>
          </a:p>
        </p:txBody>
      </p:sp>
      <p:sp>
        <p:nvSpPr>
          <p:cNvPr id="46084" name="AutoShape 13"/>
          <p:cNvSpPr>
            <a:spLocks noChangeArrowheads="1"/>
          </p:cNvSpPr>
          <p:nvPr/>
        </p:nvSpPr>
        <p:spPr bwMode="auto">
          <a:xfrm>
            <a:off x="684213" y="2925763"/>
            <a:ext cx="3382962" cy="647700"/>
          </a:xfrm>
          <a:prstGeom prst="flowChartAlternateProcess">
            <a:avLst/>
          </a:prstGeom>
          <a:solidFill>
            <a:srgbClr val="FF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Einführungsphase</a:t>
            </a:r>
          </a:p>
        </p:txBody>
      </p:sp>
      <p:sp>
        <p:nvSpPr>
          <p:cNvPr id="46085" name="AutoShape 14"/>
          <p:cNvSpPr>
            <a:spLocks noChangeArrowheads="1"/>
          </p:cNvSpPr>
          <p:nvPr/>
        </p:nvSpPr>
        <p:spPr bwMode="auto">
          <a:xfrm>
            <a:off x="4929188" y="2925763"/>
            <a:ext cx="3530600" cy="647700"/>
          </a:xfrm>
          <a:prstGeom prst="flowChartAlternateProcess">
            <a:avLst/>
          </a:prstGeom>
          <a:solidFill>
            <a:srgbClr val="FF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Qualifikationsphase</a:t>
            </a:r>
          </a:p>
        </p:txBody>
      </p:sp>
      <p:sp>
        <p:nvSpPr>
          <p:cNvPr id="46086" name="AutoShape 15"/>
          <p:cNvSpPr>
            <a:spLocks noChangeArrowheads="1"/>
          </p:cNvSpPr>
          <p:nvPr/>
        </p:nvSpPr>
        <p:spPr bwMode="auto">
          <a:xfrm>
            <a:off x="684213" y="4221163"/>
            <a:ext cx="3382962" cy="647700"/>
          </a:xfrm>
          <a:prstGeom prst="flowChartAlternateProcess">
            <a:avLst/>
          </a:prstGeom>
          <a:solidFill>
            <a:srgbClr val="00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11 - 12 Grundkurse</a:t>
            </a:r>
          </a:p>
          <a:p>
            <a:pPr algn="ctr" eaLnBrk="1" hangingPunct="1">
              <a:spcBef>
                <a:spcPct val="0"/>
              </a:spcBef>
              <a:buClrTx/>
              <a:buFontTx/>
              <a:buNone/>
            </a:pPr>
            <a:r>
              <a:rPr lang="de-DE" altLang="de-DE" sz="2000" b="1"/>
              <a:t>(evtl. Vertiefungskurs(e))</a:t>
            </a:r>
          </a:p>
        </p:txBody>
      </p:sp>
      <p:sp>
        <p:nvSpPr>
          <p:cNvPr id="46087" name="AutoShape 16"/>
          <p:cNvSpPr>
            <a:spLocks noChangeArrowheads="1"/>
          </p:cNvSpPr>
          <p:nvPr/>
        </p:nvSpPr>
        <p:spPr bwMode="auto">
          <a:xfrm>
            <a:off x="684213" y="5445125"/>
            <a:ext cx="3382962" cy="647700"/>
          </a:xfrm>
          <a:prstGeom prst="flowChartAlternateProcess">
            <a:avLst/>
          </a:prstGeom>
          <a:solidFill>
            <a:srgbClr val="66FF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b="1"/>
              <a:t>GK 3-stündig, VK 2-stündig</a:t>
            </a:r>
          </a:p>
          <a:p>
            <a:pPr algn="ctr" eaLnBrk="1" hangingPunct="1">
              <a:spcBef>
                <a:spcPct val="0"/>
              </a:spcBef>
              <a:buClrTx/>
              <a:buFontTx/>
              <a:buNone/>
            </a:pPr>
            <a:r>
              <a:rPr lang="de-DE" altLang="de-DE" sz="2000" b="1"/>
              <a:t>Spanisch 4-stündig</a:t>
            </a:r>
          </a:p>
        </p:txBody>
      </p:sp>
      <p:sp>
        <p:nvSpPr>
          <p:cNvPr id="46088" name="AutoShape 17"/>
          <p:cNvSpPr>
            <a:spLocks noChangeArrowheads="1"/>
          </p:cNvSpPr>
          <p:nvPr/>
        </p:nvSpPr>
        <p:spPr bwMode="auto">
          <a:xfrm>
            <a:off x="4929188" y="4221163"/>
            <a:ext cx="3530600" cy="647700"/>
          </a:xfrm>
          <a:prstGeom prst="flowChartAlternateProcess">
            <a:avLst/>
          </a:prstGeom>
          <a:solidFill>
            <a:srgbClr val="00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2 LK + 8 GK +</a:t>
            </a:r>
          </a:p>
          <a:p>
            <a:pPr algn="ctr" eaLnBrk="1" hangingPunct="1">
              <a:spcBef>
                <a:spcPct val="0"/>
              </a:spcBef>
              <a:buClrTx/>
              <a:buFontTx/>
              <a:buNone/>
            </a:pPr>
            <a:r>
              <a:rPr lang="de-DE" altLang="de-DE" sz="2000" b="1"/>
              <a:t>evtl. PK</a:t>
            </a:r>
          </a:p>
        </p:txBody>
      </p:sp>
      <p:sp>
        <p:nvSpPr>
          <p:cNvPr id="46089" name="AutoShape 18"/>
          <p:cNvSpPr>
            <a:spLocks noChangeArrowheads="1"/>
          </p:cNvSpPr>
          <p:nvPr/>
        </p:nvSpPr>
        <p:spPr bwMode="auto">
          <a:xfrm>
            <a:off x="4929188" y="5445125"/>
            <a:ext cx="3530600" cy="647700"/>
          </a:xfrm>
          <a:prstGeom prst="flowChartAlternateProcess">
            <a:avLst/>
          </a:prstGeom>
          <a:solidFill>
            <a:srgbClr val="66FF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b="1"/>
              <a:t>LK 5-stündig, GK/PK 3-stündig</a:t>
            </a:r>
            <a:endParaRPr lang="de-DE" altLang="de-DE" sz="2000" b="1"/>
          </a:p>
          <a:p>
            <a:pPr algn="ctr" eaLnBrk="1" hangingPunct="1">
              <a:spcBef>
                <a:spcPct val="0"/>
              </a:spcBef>
              <a:buClrTx/>
              <a:buFontTx/>
              <a:buNone/>
            </a:pPr>
            <a:r>
              <a:rPr lang="de-DE" altLang="de-DE" sz="2000" b="1"/>
              <a:t>Spanisch 4-stündig</a:t>
            </a:r>
          </a:p>
        </p:txBody>
      </p:sp>
      <p:sp>
        <p:nvSpPr>
          <p:cNvPr id="46090" name="Line 19"/>
          <p:cNvSpPr>
            <a:spLocks noChangeShapeType="1"/>
          </p:cNvSpPr>
          <p:nvPr/>
        </p:nvSpPr>
        <p:spPr bwMode="auto">
          <a:xfrm>
            <a:off x="4500563" y="24209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1" name="Line 20"/>
          <p:cNvSpPr>
            <a:spLocks noChangeShapeType="1"/>
          </p:cNvSpPr>
          <p:nvPr/>
        </p:nvSpPr>
        <p:spPr bwMode="auto">
          <a:xfrm>
            <a:off x="4500563" y="2636838"/>
            <a:ext cx="215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2" name="Line 21"/>
          <p:cNvSpPr>
            <a:spLocks noChangeShapeType="1"/>
          </p:cNvSpPr>
          <p:nvPr/>
        </p:nvSpPr>
        <p:spPr bwMode="auto">
          <a:xfrm flipH="1">
            <a:off x="2411413" y="2636838"/>
            <a:ext cx="2089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3" name="Line 23"/>
          <p:cNvSpPr>
            <a:spLocks noChangeShapeType="1"/>
          </p:cNvSpPr>
          <p:nvPr/>
        </p:nvSpPr>
        <p:spPr bwMode="auto">
          <a:xfrm>
            <a:off x="2411413" y="263683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4" name="Line 24"/>
          <p:cNvSpPr>
            <a:spLocks noChangeShapeType="1"/>
          </p:cNvSpPr>
          <p:nvPr/>
        </p:nvSpPr>
        <p:spPr bwMode="auto">
          <a:xfrm>
            <a:off x="6659563" y="263683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5" name="Line 25"/>
          <p:cNvSpPr>
            <a:spLocks noChangeShapeType="1"/>
          </p:cNvSpPr>
          <p:nvPr/>
        </p:nvSpPr>
        <p:spPr bwMode="auto">
          <a:xfrm>
            <a:off x="2411413" y="3573463"/>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6" name="Line 26"/>
          <p:cNvSpPr>
            <a:spLocks noChangeShapeType="1"/>
          </p:cNvSpPr>
          <p:nvPr/>
        </p:nvSpPr>
        <p:spPr bwMode="auto">
          <a:xfrm>
            <a:off x="6659563" y="3573463"/>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7" name="Line 29"/>
          <p:cNvSpPr>
            <a:spLocks noChangeShapeType="1"/>
          </p:cNvSpPr>
          <p:nvPr/>
        </p:nvSpPr>
        <p:spPr bwMode="auto">
          <a:xfrm>
            <a:off x="2411413" y="486886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8" name="Line 30"/>
          <p:cNvSpPr>
            <a:spLocks noChangeShapeType="1"/>
          </p:cNvSpPr>
          <p:nvPr/>
        </p:nvSpPr>
        <p:spPr bwMode="auto">
          <a:xfrm>
            <a:off x="6659563" y="486886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9" name="Rectangle 31"/>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6100" name="Rechteck 21"/>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274638"/>
            <a:ext cx="8229600" cy="993775"/>
          </a:xfrm>
        </p:spPr>
        <p:txBody>
          <a:bodyPr/>
          <a:lstStyle/>
          <a:p>
            <a:pPr eaLnBrk="1" hangingPunct="1">
              <a:defRPr/>
            </a:pPr>
            <a:r>
              <a:rPr lang="de-DE" sz="3600">
                <a:solidFill>
                  <a:srgbClr val="FF0000"/>
                </a:solidFill>
                <a:effectLst>
                  <a:outerShdw blurRad="38100" dist="38100" dir="2700000" algn="tl">
                    <a:srgbClr val="000000"/>
                  </a:outerShdw>
                </a:effectLst>
              </a:rPr>
              <a:t>1. Aufgabenfeld</a:t>
            </a:r>
            <a:br>
              <a:rPr lang="de-DE" sz="3600">
                <a:solidFill>
                  <a:srgbClr val="FF0000"/>
                </a:solidFill>
                <a:effectLst>
                  <a:outerShdw blurRad="38100" dist="38100" dir="2700000" algn="tl">
                    <a:srgbClr val="000000"/>
                  </a:outerShdw>
                </a:effectLst>
              </a:rPr>
            </a:br>
            <a:r>
              <a:rPr lang="de-DE" sz="3600">
                <a:solidFill>
                  <a:srgbClr val="FF0000"/>
                </a:solidFill>
                <a:effectLst>
                  <a:outerShdw blurRad="38100" dist="38100" dir="2700000" algn="tl">
                    <a:srgbClr val="000000"/>
                  </a:outerShdw>
                </a:effectLst>
              </a:rPr>
              <a:t>(sprachlich-literarisch-künstlerisch)</a:t>
            </a:r>
          </a:p>
        </p:txBody>
      </p:sp>
      <p:sp>
        <p:nvSpPr>
          <p:cNvPr id="47107" name="Rectangle 4"/>
          <p:cNvSpPr>
            <a:spLocks noChangeArrowheads="1"/>
          </p:cNvSpPr>
          <p:nvPr/>
        </p:nvSpPr>
        <p:spPr bwMode="auto">
          <a:xfrm>
            <a:off x="827088"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a:t>
            </a:r>
          </a:p>
        </p:txBody>
      </p:sp>
      <p:sp>
        <p:nvSpPr>
          <p:cNvPr id="47108" name="Rectangle 6"/>
          <p:cNvSpPr>
            <a:spLocks noChangeArrowheads="1"/>
          </p:cNvSpPr>
          <p:nvPr/>
        </p:nvSpPr>
        <p:spPr bwMode="auto">
          <a:xfrm>
            <a:off x="457041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a:t>
            </a:r>
          </a:p>
        </p:txBody>
      </p:sp>
      <p:sp>
        <p:nvSpPr>
          <p:cNvPr id="47109" name="Rectangle 7"/>
          <p:cNvSpPr>
            <a:spLocks noChangeArrowheads="1"/>
          </p:cNvSpPr>
          <p:nvPr/>
        </p:nvSpPr>
        <p:spPr bwMode="auto">
          <a:xfrm>
            <a:off x="2698750"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Q1/II</a:t>
            </a:r>
          </a:p>
        </p:txBody>
      </p:sp>
      <p:sp>
        <p:nvSpPr>
          <p:cNvPr id="47110" name="Rectangle 8"/>
          <p:cNvSpPr>
            <a:spLocks noChangeArrowheads="1"/>
          </p:cNvSpPr>
          <p:nvPr/>
        </p:nvSpPr>
        <p:spPr bwMode="auto">
          <a:xfrm>
            <a:off x="644366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Q2/II</a:t>
            </a:r>
          </a:p>
        </p:txBody>
      </p:sp>
      <p:sp>
        <p:nvSpPr>
          <p:cNvPr id="47111" name="AutoShape 16"/>
          <p:cNvSpPr>
            <a:spLocks noChangeArrowheads="1"/>
          </p:cNvSpPr>
          <p:nvPr/>
        </p:nvSpPr>
        <p:spPr bwMode="auto">
          <a:xfrm>
            <a:off x="827088" y="2636838"/>
            <a:ext cx="7416800" cy="720725"/>
          </a:xfrm>
          <a:prstGeom prst="homePlate">
            <a:avLst>
              <a:gd name="adj" fmla="val 257269"/>
            </a:avLst>
          </a:prstGeom>
          <a:solidFill>
            <a:srgbClr val="0D5E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Deutsch</a:t>
            </a:r>
          </a:p>
        </p:txBody>
      </p:sp>
      <p:sp>
        <p:nvSpPr>
          <p:cNvPr id="47112" name="AutoShape 17"/>
          <p:cNvSpPr>
            <a:spLocks noChangeArrowheads="1"/>
          </p:cNvSpPr>
          <p:nvPr/>
        </p:nvSpPr>
        <p:spPr bwMode="auto">
          <a:xfrm>
            <a:off x="827088" y="3429000"/>
            <a:ext cx="7416800" cy="720725"/>
          </a:xfrm>
          <a:prstGeom prst="homePlate">
            <a:avLst>
              <a:gd name="adj" fmla="val 257269"/>
            </a:avLst>
          </a:prstGeom>
          <a:solidFill>
            <a:srgbClr val="4F8A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dirty="0"/>
              <a:t>Fremdsprache</a:t>
            </a:r>
          </a:p>
        </p:txBody>
      </p:sp>
      <p:sp>
        <p:nvSpPr>
          <p:cNvPr id="47113" name="AutoShape 18"/>
          <p:cNvSpPr>
            <a:spLocks noChangeArrowheads="1"/>
          </p:cNvSpPr>
          <p:nvPr/>
        </p:nvSpPr>
        <p:spPr bwMode="auto">
          <a:xfrm>
            <a:off x="827088" y="4221163"/>
            <a:ext cx="7416800" cy="720725"/>
          </a:xfrm>
          <a:prstGeom prst="homePlate">
            <a:avLst>
              <a:gd name="adj" fmla="val 257269"/>
            </a:avLst>
          </a:prstGeom>
          <a:solidFill>
            <a:srgbClr val="85AE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Ggf. Schwerpunktfach (E, F, L, S)</a:t>
            </a:r>
          </a:p>
        </p:txBody>
      </p:sp>
      <p:sp>
        <p:nvSpPr>
          <p:cNvPr id="47114" name="AutoShape 19"/>
          <p:cNvSpPr>
            <a:spLocks noChangeArrowheads="1"/>
          </p:cNvSpPr>
          <p:nvPr/>
        </p:nvSpPr>
        <p:spPr bwMode="auto">
          <a:xfrm>
            <a:off x="827088" y="5013325"/>
            <a:ext cx="3744912" cy="720725"/>
          </a:xfrm>
          <a:prstGeom prst="homePlate">
            <a:avLst>
              <a:gd name="adj" fmla="val 129901"/>
            </a:avLst>
          </a:prstGeom>
          <a:solidFill>
            <a:srgbClr val="A3D1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400" b="1"/>
              <a:t>Kunst/Musik/Literatur</a:t>
            </a:r>
          </a:p>
        </p:txBody>
      </p:sp>
      <p:sp>
        <p:nvSpPr>
          <p:cNvPr id="47115" name="Rectangle 20"/>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7116" name="Rechteck 13"/>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de-DE" sz="3600">
                <a:solidFill>
                  <a:srgbClr val="FF0000"/>
                </a:solidFill>
                <a:effectLst>
                  <a:outerShdw blurRad="38100" dist="38100" dir="2700000" algn="tl">
                    <a:srgbClr val="000000"/>
                  </a:outerShdw>
                </a:effectLst>
              </a:rPr>
              <a:t>2. Aufgabenfeld</a:t>
            </a:r>
            <a:br>
              <a:rPr lang="de-DE" sz="3200">
                <a:solidFill>
                  <a:srgbClr val="FF0000"/>
                </a:solidFill>
                <a:effectLst>
                  <a:outerShdw blurRad="38100" dist="38100" dir="2700000" algn="tl">
                    <a:srgbClr val="000000"/>
                  </a:outerShdw>
                </a:effectLst>
              </a:rPr>
            </a:br>
            <a:r>
              <a:rPr lang="de-DE" sz="3200">
                <a:solidFill>
                  <a:srgbClr val="FF0000"/>
                </a:solidFill>
                <a:effectLst>
                  <a:outerShdw blurRad="38100" dist="38100" dir="2700000" algn="tl">
                    <a:srgbClr val="000000"/>
                  </a:outerShdw>
                </a:effectLst>
              </a:rPr>
              <a:t>(gesellschaftswissenschaftlich)</a:t>
            </a:r>
          </a:p>
        </p:txBody>
      </p:sp>
      <p:sp>
        <p:nvSpPr>
          <p:cNvPr id="48131" name="Rectangle 7"/>
          <p:cNvSpPr>
            <a:spLocks noChangeArrowheads="1"/>
          </p:cNvSpPr>
          <p:nvPr/>
        </p:nvSpPr>
        <p:spPr bwMode="auto">
          <a:xfrm>
            <a:off x="827088"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a:t>
            </a:r>
          </a:p>
        </p:txBody>
      </p:sp>
      <p:sp>
        <p:nvSpPr>
          <p:cNvPr id="48132" name="Rectangle 8"/>
          <p:cNvSpPr>
            <a:spLocks noChangeArrowheads="1"/>
          </p:cNvSpPr>
          <p:nvPr/>
        </p:nvSpPr>
        <p:spPr bwMode="auto">
          <a:xfrm>
            <a:off x="457041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a:t>
            </a:r>
          </a:p>
        </p:txBody>
      </p:sp>
      <p:sp>
        <p:nvSpPr>
          <p:cNvPr id="48133" name="Rectangle 9"/>
          <p:cNvSpPr>
            <a:spLocks noChangeArrowheads="1"/>
          </p:cNvSpPr>
          <p:nvPr/>
        </p:nvSpPr>
        <p:spPr bwMode="auto">
          <a:xfrm>
            <a:off x="2698750"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Q1/II</a:t>
            </a:r>
          </a:p>
        </p:txBody>
      </p:sp>
      <p:sp>
        <p:nvSpPr>
          <p:cNvPr id="48134" name="Rectangle 10"/>
          <p:cNvSpPr>
            <a:spLocks noChangeArrowheads="1"/>
          </p:cNvSpPr>
          <p:nvPr/>
        </p:nvSpPr>
        <p:spPr bwMode="auto">
          <a:xfrm>
            <a:off x="644366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Q2/II</a:t>
            </a:r>
          </a:p>
        </p:txBody>
      </p:sp>
      <p:sp>
        <p:nvSpPr>
          <p:cNvPr id="48135" name="AutoShape 11"/>
          <p:cNvSpPr>
            <a:spLocks noChangeArrowheads="1"/>
          </p:cNvSpPr>
          <p:nvPr/>
        </p:nvSpPr>
        <p:spPr bwMode="auto">
          <a:xfrm>
            <a:off x="827088" y="2852738"/>
            <a:ext cx="7416800" cy="720725"/>
          </a:xfrm>
          <a:prstGeom prst="homePlate">
            <a:avLst>
              <a:gd name="adj" fmla="val 257269"/>
            </a:avLst>
          </a:prstGeom>
          <a:solidFill>
            <a:srgbClr val="FFFF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600" b="1"/>
              <a:t>Gesellschaftswissenschaftliches Fach</a:t>
            </a:r>
          </a:p>
        </p:txBody>
      </p:sp>
      <p:sp>
        <p:nvSpPr>
          <p:cNvPr id="48136" name="AutoShape 12"/>
          <p:cNvSpPr>
            <a:spLocks noChangeArrowheads="1"/>
          </p:cNvSpPr>
          <p:nvPr/>
        </p:nvSpPr>
        <p:spPr bwMode="auto">
          <a:xfrm>
            <a:off x="4572000" y="3860800"/>
            <a:ext cx="3671888" cy="720725"/>
          </a:xfrm>
          <a:prstGeom prst="homePlate">
            <a:avLst>
              <a:gd name="adj" fmla="val 127368"/>
            </a:avLst>
          </a:prstGeom>
          <a:solidFill>
            <a:srgbClr val="FFFF66"/>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400" b="1"/>
              <a:t>Ggf. GZ/SZ (je 3std.)</a:t>
            </a:r>
          </a:p>
        </p:txBody>
      </p:sp>
      <p:sp>
        <p:nvSpPr>
          <p:cNvPr id="48137" name="Rectangle 15"/>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8138" name="Rechteck 11"/>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de-DE" sz="3600">
                <a:solidFill>
                  <a:srgbClr val="FF0000"/>
                </a:solidFill>
                <a:effectLst>
                  <a:outerShdw blurRad="38100" dist="38100" dir="2700000" algn="tl">
                    <a:srgbClr val="000000"/>
                  </a:outerShdw>
                </a:effectLst>
              </a:rPr>
              <a:t>3. Aufgabenfeld</a:t>
            </a:r>
            <a:br>
              <a:rPr lang="de-DE" sz="3600">
                <a:solidFill>
                  <a:srgbClr val="FF0000"/>
                </a:solidFill>
                <a:effectLst>
                  <a:outerShdw blurRad="38100" dist="38100" dir="2700000" algn="tl">
                    <a:srgbClr val="000000"/>
                  </a:outerShdw>
                </a:effectLst>
              </a:rPr>
            </a:br>
            <a:r>
              <a:rPr lang="de-DE" sz="3600">
                <a:solidFill>
                  <a:srgbClr val="FF0000"/>
                </a:solidFill>
                <a:effectLst>
                  <a:outerShdw blurRad="38100" dist="38100" dir="2700000" algn="tl">
                    <a:srgbClr val="000000"/>
                  </a:outerShdw>
                </a:effectLst>
              </a:rPr>
              <a:t>(mathematisch-naturwissenschaftlich)</a:t>
            </a:r>
          </a:p>
        </p:txBody>
      </p:sp>
      <p:sp>
        <p:nvSpPr>
          <p:cNvPr id="49155" name="Rectangle 7"/>
          <p:cNvSpPr>
            <a:spLocks noChangeArrowheads="1"/>
          </p:cNvSpPr>
          <p:nvPr/>
        </p:nvSpPr>
        <p:spPr bwMode="auto">
          <a:xfrm>
            <a:off x="827088"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a:t>
            </a:r>
            <a:endParaRPr lang="de-DE" altLang="de-DE" sz="1800"/>
          </a:p>
        </p:txBody>
      </p:sp>
      <p:sp>
        <p:nvSpPr>
          <p:cNvPr id="49156" name="Rectangle 8"/>
          <p:cNvSpPr>
            <a:spLocks noChangeArrowheads="1"/>
          </p:cNvSpPr>
          <p:nvPr/>
        </p:nvSpPr>
        <p:spPr bwMode="auto">
          <a:xfrm>
            <a:off x="457041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a:t>
            </a:r>
            <a:endParaRPr lang="de-DE" altLang="de-DE" sz="1800"/>
          </a:p>
        </p:txBody>
      </p:sp>
      <p:sp>
        <p:nvSpPr>
          <p:cNvPr id="49157" name="Rectangle 9"/>
          <p:cNvSpPr>
            <a:spLocks noChangeArrowheads="1"/>
          </p:cNvSpPr>
          <p:nvPr/>
        </p:nvSpPr>
        <p:spPr bwMode="auto">
          <a:xfrm>
            <a:off x="2698750"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Q1/II</a:t>
            </a:r>
            <a:endParaRPr lang="de-DE" altLang="de-DE" sz="1800"/>
          </a:p>
        </p:txBody>
      </p:sp>
      <p:sp>
        <p:nvSpPr>
          <p:cNvPr id="49158" name="Rectangle 10"/>
          <p:cNvSpPr>
            <a:spLocks noChangeArrowheads="1"/>
          </p:cNvSpPr>
          <p:nvPr/>
        </p:nvSpPr>
        <p:spPr bwMode="auto">
          <a:xfrm>
            <a:off x="644366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Q2/II</a:t>
            </a:r>
            <a:endParaRPr lang="de-DE" altLang="de-DE" sz="1800"/>
          </a:p>
        </p:txBody>
      </p:sp>
      <p:sp>
        <p:nvSpPr>
          <p:cNvPr id="49159" name="AutoShape 11"/>
          <p:cNvSpPr>
            <a:spLocks noChangeArrowheads="1"/>
          </p:cNvSpPr>
          <p:nvPr/>
        </p:nvSpPr>
        <p:spPr bwMode="auto">
          <a:xfrm>
            <a:off x="827088" y="2636838"/>
            <a:ext cx="7416800" cy="720725"/>
          </a:xfrm>
          <a:prstGeom prst="homePlate">
            <a:avLst>
              <a:gd name="adj" fmla="val 257269"/>
            </a:avLst>
          </a:prstGeom>
          <a:solidFill>
            <a:srgbClr val="009A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Mathematik</a:t>
            </a:r>
            <a:endParaRPr lang="de-DE" altLang="de-DE" sz="1800"/>
          </a:p>
        </p:txBody>
      </p:sp>
      <p:sp>
        <p:nvSpPr>
          <p:cNvPr id="49160" name="AutoShape 12"/>
          <p:cNvSpPr>
            <a:spLocks noChangeArrowheads="1"/>
          </p:cNvSpPr>
          <p:nvPr/>
        </p:nvSpPr>
        <p:spPr bwMode="auto">
          <a:xfrm>
            <a:off x="827088" y="3429000"/>
            <a:ext cx="7416800" cy="720725"/>
          </a:xfrm>
          <a:prstGeom prst="homePlate">
            <a:avLst>
              <a:gd name="adj" fmla="val 257269"/>
            </a:avLst>
          </a:prstGeom>
          <a:solidFill>
            <a:srgbClr val="00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Naturwissenschaft (BI, CH, PH)</a:t>
            </a:r>
            <a:endParaRPr lang="de-DE" altLang="de-DE" sz="1800"/>
          </a:p>
        </p:txBody>
      </p:sp>
      <p:sp>
        <p:nvSpPr>
          <p:cNvPr id="49161" name="AutoShape 13"/>
          <p:cNvSpPr>
            <a:spLocks noChangeArrowheads="1"/>
          </p:cNvSpPr>
          <p:nvPr/>
        </p:nvSpPr>
        <p:spPr bwMode="auto">
          <a:xfrm>
            <a:off x="827088" y="4221163"/>
            <a:ext cx="7416800" cy="720725"/>
          </a:xfrm>
          <a:prstGeom prst="homePlate">
            <a:avLst>
              <a:gd name="adj" fmla="val 257269"/>
            </a:avLst>
          </a:prstGeom>
          <a:solidFill>
            <a:srgbClr val="66FF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700" b="1"/>
              <a:t>Ggf. Schwerpunktfach (BI, CH, PH, IF)</a:t>
            </a:r>
            <a:endParaRPr lang="de-DE" altLang="de-DE" sz="2700"/>
          </a:p>
        </p:txBody>
      </p:sp>
      <p:sp>
        <p:nvSpPr>
          <p:cNvPr id="49162" name="Rectangle 15"/>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9163" name="Rechteck 12"/>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Ohne Aufgabenfeld/Zuordnung</a:t>
            </a:r>
          </a:p>
        </p:txBody>
      </p:sp>
      <p:sp>
        <p:nvSpPr>
          <p:cNvPr id="50179" name="Rectangle 7"/>
          <p:cNvSpPr>
            <a:spLocks noChangeArrowheads="1"/>
          </p:cNvSpPr>
          <p:nvPr/>
        </p:nvSpPr>
        <p:spPr bwMode="auto">
          <a:xfrm>
            <a:off x="827088"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a:t>
            </a:r>
            <a:endParaRPr lang="de-DE" altLang="de-DE" sz="1800"/>
          </a:p>
        </p:txBody>
      </p:sp>
      <p:sp>
        <p:nvSpPr>
          <p:cNvPr id="50180" name="Rectangle 8"/>
          <p:cNvSpPr>
            <a:spLocks noChangeArrowheads="1"/>
          </p:cNvSpPr>
          <p:nvPr/>
        </p:nvSpPr>
        <p:spPr bwMode="auto">
          <a:xfrm>
            <a:off x="457041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a:t>
            </a:r>
            <a:endParaRPr lang="de-DE" altLang="de-DE" sz="1800"/>
          </a:p>
        </p:txBody>
      </p:sp>
      <p:sp>
        <p:nvSpPr>
          <p:cNvPr id="50181" name="Rectangle 9"/>
          <p:cNvSpPr>
            <a:spLocks noChangeArrowheads="1"/>
          </p:cNvSpPr>
          <p:nvPr/>
        </p:nvSpPr>
        <p:spPr bwMode="auto">
          <a:xfrm>
            <a:off x="2698750"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Q1/II</a:t>
            </a:r>
            <a:endParaRPr lang="de-DE" altLang="de-DE" sz="1800"/>
          </a:p>
        </p:txBody>
      </p:sp>
      <p:sp>
        <p:nvSpPr>
          <p:cNvPr id="50182" name="Rectangle 10"/>
          <p:cNvSpPr>
            <a:spLocks noChangeArrowheads="1"/>
          </p:cNvSpPr>
          <p:nvPr/>
        </p:nvSpPr>
        <p:spPr bwMode="auto">
          <a:xfrm>
            <a:off x="644366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Q2/II</a:t>
            </a:r>
            <a:endParaRPr lang="de-DE" altLang="de-DE" sz="1800"/>
          </a:p>
        </p:txBody>
      </p:sp>
      <p:sp>
        <p:nvSpPr>
          <p:cNvPr id="50183" name="AutoShape 11"/>
          <p:cNvSpPr>
            <a:spLocks noChangeArrowheads="1"/>
          </p:cNvSpPr>
          <p:nvPr/>
        </p:nvSpPr>
        <p:spPr bwMode="auto">
          <a:xfrm>
            <a:off x="827088" y="2852738"/>
            <a:ext cx="3744912" cy="720725"/>
          </a:xfrm>
          <a:prstGeom prst="homePlate">
            <a:avLst>
              <a:gd name="adj" fmla="val 129901"/>
            </a:avLst>
          </a:prstGeom>
          <a:solidFill>
            <a:srgbClr val="FF33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Religionslehre/PL</a:t>
            </a:r>
            <a:endParaRPr lang="de-DE" altLang="de-DE" sz="1800"/>
          </a:p>
        </p:txBody>
      </p:sp>
      <p:sp>
        <p:nvSpPr>
          <p:cNvPr id="50184" name="AutoShape 12"/>
          <p:cNvSpPr>
            <a:spLocks noChangeArrowheads="1"/>
          </p:cNvSpPr>
          <p:nvPr/>
        </p:nvSpPr>
        <p:spPr bwMode="auto">
          <a:xfrm>
            <a:off x="827088" y="3860800"/>
            <a:ext cx="7416800" cy="720725"/>
          </a:xfrm>
          <a:prstGeom prst="homePlate">
            <a:avLst>
              <a:gd name="adj" fmla="val 257269"/>
            </a:avLst>
          </a:prstGeom>
          <a:solidFill>
            <a:srgbClr val="FF9966"/>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Sport</a:t>
            </a:r>
            <a:endParaRPr lang="de-DE" altLang="de-DE" sz="1800"/>
          </a:p>
        </p:txBody>
      </p:sp>
      <p:sp>
        <p:nvSpPr>
          <p:cNvPr id="50185" name="Rectangle 15"/>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0186" name="Rechteck 11"/>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12"/>
          <p:cNvSpPr>
            <a:spLocks noChangeArrowheads="1"/>
          </p:cNvSpPr>
          <p:nvPr/>
        </p:nvSpPr>
        <p:spPr bwMode="auto">
          <a:xfrm>
            <a:off x="3203575" y="1557338"/>
            <a:ext cx="2520950" cy="3887787"/>
          </a:xfrm>
          <a:prstGeom prst="can">
            <a:avLst>
              <a:gd name="adj" fmla="val 25418"/>
            </a:avLst>
          </a:prstGeom>
          <a:solidFill>
            <a:srgbClr val="CCFF99"/>
          </a:solidFill>
          <a:ln w="9525">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endParaRPr lang="de-DE" altLang="de-DE" sz="1800"/>
          </a:p>
        </p:txBody>
      </p:sp>
      <p:sp>
        <p:nvSpPr>
          <p:cNvPr id="67586" name="Rectangle 2"/>
          <p:cNvSpPr>
            <a:spLocks noGrp="1" noChangeArrowheads="1"/>
          </p:cNvSpPr>
          <p:nvPr>
            <p:ph type="title"/>
          </p:nvPr>
        </p:nvSpPr>
        <p:spPr>
          <a:xfrm>
            <a:off x="457200" y="188913"/>
            <a:ext cx="8229600" cy="1143000"/>
          </a:xfrm>
        </p:spPr>
        <p:txBody>
          <a:bodyPr/>
          <a:lstStyle/>
          <a:p>
            <a:pPr eaLnBrk="1" hangingPunct="1">
              <a:defRPr/>
            </a:pPr>
            <a:r>
              <a:rPr lang="de-DE" dirty="0">
                <a:solidFill>
                  <a:srgbClr val="FF0000"/>
                </a:solidFill>
                <a:effectLst>
                  <a:outerShdw blurRad="38100" dist="38100" dir="2700000" algn="tl">
                    <a:srgbClr val="000000"/>
                  </a:outerShdw>
                </a:effectLst>
              </a:rPr>
              <a:t>LK und GK</a:t>
            </a:r>
          </a:p>
        </p:txBody>
      </p:sp>
      <p:sp>
        <p:nvSpPr>
          <p:cNvPr id="51204" name="Rectangle 7"/>
          <p:cNvSpPr>
            <a:spLocks noChangeArrowheads="1"/>
          </p:cNvSpPr>
          <p:nvPr/>
        </p:nvSpPr>
        <p:spPr bwMode="auto">
          <a:xfrm>
            <a:off x="6154738" y="1125538"/>
            <a:ext cx="2305050" cy="1439862"/>
          </a:xfrm>
          <a:prstGeom prst="rect">
            <a:avLst/>
          </a:prstGeom>
          <a:solidFill>
            <a:srgbClr val="CCFF99"/>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Weitergeführte</a:t>
            </a:r>
          </a:p>
          <a:p>
            <a:pPr algn="ctr" eaLnBrk="1" hangingPunct="1">
              <a:spcBef>
                <a:spcPct val="0"/>
              </a:spcBef>
              <a:buClrTx/>
              <a:buFontTx/>
              <a:buNone/>
            </a:pPr>
            <a:r>
              <a:rPr lang="de-DE" altLang="de-DE" sz="1800" b="1"/>
              <a:t>Kurse aus Eph</a:t>
            </a:r>
          </a:p>
          <a:p>
            <a:pPr algn="ctr" eaLnBrk="1" hangingPunct="1">
              <a:spcBef>
                <a:spcPct val="0"/>
              </a:spcBef>
              <a:buClrTx/>
              <a:buFontTx/>
              <a:buNone/>
            </a:pPr>
            <a:r>
              <a:rPr lang="de-DE" altLang="de-DE" sz="1800" b="1"/>
              <a:t>+</a:t>
            </a:r>
          </a:p>
          <a:p>
            <a:pPr algn="ctr" eaLnBrk="1" hangingPunct="1">
              <a:spcBef>
                <a:spcPct val="0"/>
              </a:spcBef>
              <a:buClrTx/>
              <a:buFontTx/>
              <a:buNone/>
            </a:pPr>
            <a:r>
              <a:rPr lang="de-DE" altLang="de-DE" sz="1800" b="1"/>
              <a:t> evtl. Literatur</a:t>
            </a:r>
          </a:p>
        </p:txBody>
      </p:sp>
      <p:sp>
        <p:nvSpPr>
          <p:cNvPr id="51205" name="Rectangle 8"/>
          <p:cNvSpPr>
            <a:spLocks noChangeArrowheads="1"/>
          </p:cNvSpPr>
          <p:nvPr/>
        </p:nvSpPr>
        <p:spPr bwMode="auto">
          <a:xfrm>
            <a:off x="539750" y="3717925"/>
            <a:ext cx="2089150" cy="1366838"/>
          </a:xfrm>
          <a:prstGeom prst="rect">
            <a:avLst/>
          </a:prstGeom>
          <a:solidFill>
            <a:srgbClr val="66FF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2 LK</a:t>
            </a:r>
            <a:r>
              <a:rPr lang="de-DE" altLang="de-DE" sz="1800" b="1"/>
              <a:t> </a:t>
            </a:r>
          </a:p>
          <a:p>
            <a:pPr algn="ctr" eaLnBrk="1" hangingPunct="1">
              <a:spcBef>
                <a:spcPct val="0"/>
              </a:spcBef>
              <a:buClrTx/>
              <a:buFontTx/>
              <a:buNone/>
            </a:pPr>
            <a:r>
              <a:rPr lang="de-DE" altLang="de-DE" sz="1800" b="1"/>
              <a:t>in 4 Halbjahren =</a:t>
            </a:r>
          </a:p>
          <a:p>
            <a:pPr algn="ctr" eaLnBrk="1" hangingPunct="1">
              <a:spcBef>
                <a:spcPct val="0"/>
              </a:spcBef>
              <a:buClrTx/>
              <a:buFontTx/>
              <a:buNone/>
            </a:pPr>
            <a:r>
              <a:rPr lang="de-DE" altLang="de-DE" sz="1800" b="1"/>
              <a:t>8 Leistungskurse</a:t>
            </a:r>
          </a:p>
        </p:txBody>
      </p:sp>
      <p:sp>
        <p:nvSpPr>
          <p:cNvPr id="51206" name="Rectangle 9"/>
          <p:cNvSpPr>
            <a:spLocks noChangeArrowheads="1"/>
          </p:cNvSpPr>
          <p:nvPr/>
        </p:nvSpPr>
        <p:spPr bwMode="auto">
          <a:xfrm>
            <a:off x="6084888" y="3789363"/>
            <a:ext cx="2663825" cy="1223962"/>
          </a:xfrm>
          <a:prstGeom prst="rect">
            <a:avLst/>
          </a:prstGeom>
          <a:solidFill>
            <a:srgbClr val="9999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27 bis 32 Grundkurse</a:t>
            </a:r>
          </a:p>
          <a:p>
            <a:pPr algn="ctr" eaLnBrk="1" hangingPunct="1">
              <a:spcBef>
                <a:spcPct val="0"/>
              </a:spcBef>
              <a:buClrTx/>
              <a:buFontTx/>
              <a:buNone/>
            </a:pPr>
            <a:r>
              <a:rPr lang="de-DE" altLang="de-DE" sz="1600" b="1"/>
              <a:t>(gem. Pflichtbedingungen</a:t>
            </a:r>
          </a:p>
          <a:p>
            <a:pPr algn="ctr" eaLnBrk="1" hangingPunct="1">
              <a:spcBef>
                <a:spcPct val="0"/>
              </a:spcBef>
              <a:buClrTx/>
              <a:buFontTx/>
              <a:buNone/>
            </a:pPr>
            <a:r>
              <a:rPr lang="de-DE" altLang="de-DE" sz="1600" b="1"/>
              <a:t>und evtl. weitere Kurse)</a:t>
            </a:r>
          </a:p>
          <a:p>
            <a:pPr algn="ctr" eaLnBrk="1" hangingPunct="1">
              <a:spcBef>
                <a:spcPct val="0"/>
              </a:spcBef>
              <a:buClrTx/>
              <a:buFontTx/>
              <a:buNone/>
            </a:pPr>
            <a:endParaRPr lang="de-DE" altLang="de-DE" sz="1800"/>
          </a:p>
        </p:txBody>
      </p:sp>
      <p:sp>
        <p:nvSpPr>
          <p:cNvPr id="51207" name="AutoShape 11"/>
          <p:cNvSpPr>
            <a:spLocks noChangeArrowheads="1"/>
          </p:cNvSpPr>
          <p:nvPr/>
        </p:nvSpPr>
        <p:spPr bwMode="auto">
          <a:xfrm>
            <a:off x="3492500" y="2565400"/>
            <a:ext cx="1871663" cy="2663825"/>
          </a:xfrm>
          <a:prstGeom prst="can">
            <a:avLst>
              <a:gd name="adj" fmla="val 28498"/>
            </a:avLst>
          </a:prstGeom>
          <a:solidFill>
            <a:srgbClr val="9999FF"/>
          </a:solidFill>
          <a:ln w="9525">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endParaRPr lang="de-DE" altLang="de-DE" sz="2400" b="1"/>
          </a:p>
          <a:p>
            <a:pPr algn="ctr" eaLnBrk="1" hangingPunct="1">
              <a:spcBef>
                <a:spcPct val="0"/>
              </a:spcBef>
              <a:buClrTx/>
              <a:buFontTx/>
              <a:buNone/>
            </a:pPr>
            <a:r>
              <a:rPr lang="de-DE" altLang="de-DE" sz="2400" b="1"/>
              <a:t>8 GK</a:t>
            </a:r>
          </a:p>
          <a:p>
            <a:pPr algn="ctr" eaLnBrk="1" hangingPunct="1">
              <a:spcBef>
                <a:spcPct val="0"/>
              </a:spcBef>
              <a:buClrTx/>
              <a:buFontTx/>
              <a:buNone/>
            </a:pPr>
            <a:r>
              <a:rPr lang="de-DE" altLang="de-DE" sz="2000" b="1"/>
              <a:t>(Pflichtkurse</a:t>
            </a:r>
          </a:p>
          <a:p>
            <a:pPr algn="ctr" eaLnBrk="1" hangingPunct="1">
              <a:spcBef>
                <a:spcPct val="0"/>
              </a:spcBef>
              <a:buClrTx/>
              <a:buFontTx/>
              <a:buNone/>
            </a:pPr>
            <a:r>
              <a:rPr lang="de-DE" altLang="de-DE" sz="2000" b="1"/>
              <a:t>und</a:t>
            </a:r>
          </a:p>
          <a:p>
            <a:pPr algn="ctr" eaLnBrk="1" hangingPunct="1">
              <a:spcBef>
                <a:spcPct val="0"/>
              </a:spcBef>
              <a:buClrTx/>
              <a:buFontTx/>
              <a:buNone/>
            </a:pPr>
            <a:r>
              <a:rPr lang="de-DE" altLang="de-DE" sz="2000" b="1"/>
              <a:t>weitere Kurse,</a:t>
            </a:r>
          </a:p>
          <a:p>
            <a:pPr algn="ctr" eaLnBrk="1" hangingPunct="1">
              <a:spcBef>
                <a:spcPct val="0"/>
              </a:spcBef>
              <a:buClrTx/>
              <a:buFontTx/>
              <a:buNone/>
            </a:pPr>
            <a:r>
              <a:rPr lang="de-DE" altLang="de-DE" sz="2000" b="1"/>
              <a:t>evtl. PK)</a:t>
            </a:r>
          </a:p>
          <a:p>
            <a:pPr algn="ctr" eaLnBrk="1" hangingPunct="1">
              <a:spcBef>
                <a:spcPct val="0"/>
              </a:spcBef>
              <a:buClrTx/>
              <a:buFontTx/>
              <a:buNone/>
            </a:pPr>
            <a:endParaRPr lang="de-DE" altLang="de-DE" sz="2000" b="1"/>
          </a:p>
        </p:txBody>
      </p:sp>
      <p:sp>
        <p:nvSpPr>
          <p:cNvPr id="51208" name="AutoShape 13"/>
          <p:cNvSpPr>
            <a:spLocks noChangeArrowheads="1"/>
          </p:cNvSpPr>
          <p:nvPr/>
        </p:nvSpPr>
        <p:spPr bwMode="auto">
          <a:xfrm>
            <a:off x="3492500" y="2349500"/>
            <a:ext cx="1871663" cy="792163"/>
          </a:xfrm>
          <a:prstGeom prst="can">
            <a:avLst>
              <a:gd name="adj" fmla="val 39477"/>
            </a:avLst>
          </a:prstGeom>
          <a:solidFill>
            <a:srgbClr val="66FF33"/>
          </a:solidFill>
          <a:ln w="9525">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endParaRPr lang="de-DE" altLang="de-DE" sz="800" b="1"/>
          </a:p>
          <a:p>
            <a:pPr algn="ctr" eaLnBrk="1" hangingPunct="1">
              <a:spcBef>
                <a:spcPct val="0"/>
              </a:spcBef>
              <a:buClrTx/>
              <a:buFontTx/>
              <a:buNone/>
            </a:pPr>
            <a:r>
              <a:rPr lang="de-DE" altLang="de-DE" sz="2400" b="1"/>
              <a:t>2 LK</a:t>
            </a:r>
          </a:p>
        </p:txBody>
      </p:sp>
      <p:sp>
        <p:nvSpPr>
          <p:cNvPr id="51209" name="Rectangle 14"/>
          <p:cNvSpPr>
            <a:spLocks noChangeArrowheads="1"/>
          </p:cNvSpPr>
          <p:nvPr/>
        </p:nvSpPr>
        <p:spPr bwMode="auto">
          <a:xfrm>
            <a:off x="1331913" y="5805488"/>
            <a:ext cx="6265862" cy="576262"/>
          </a:xfrm>
          <a:prstGeom prst="rect">
            <a:avLst/>
          </a:prstGeom>
          <a:solidFill>
            <a:srgbClr val="D6009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8 LK + 27 bis 32 GK = Gesamtqualifikation</a:t>
            </a:r>
            <a:endParaRPr lang="de-DE" altLang="de-DE" sz="1800"/>
          </a:p>
        </p:txBody>
      </p:sp>
      <p:sp>
        <p:nvSpPr>
          <p:cNvPr id="51210" name="Line 15"/>
          <p:cNvSpPr>
            <a:spLocks noChangeShapeType="1"/>
          </p:cNvSpPr>
          <p:nvPr/>
        </p:nvSpPr>
        <p:spPr bwMode="auto">
          <a:xfrm flipH="1">
            <a:off x="1476375" y="2781300"/>
            <a:ext cx="215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11" name="Line 17"/>
          <p:cNvSpPr>
            <a:spLocks noChangeShapeType="1"/>
          </p:cNvSpPr>
          <p:nvPr/>
        </p:nvSpPr>
        <p:spPr bwMode="auto">
          <a:xfrm>
            <a:off x="1476375" y="2781300"/>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2" name="Line 18"/>
          <p:cNvSpPr>
            <a:spLocks noChangeShapeType="1"/>
          </p:cNvSpPr>
          <p:nvPr/>
        </p:nvSpPr>
        <p:spPr bwMode="auto">
          <a:xfrm>
            <a:off x="1476375" y="5084763"/>
            <a:ext cx="115093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3" name="Line 19"/>
          <p:cNvSpPr>
            <a:spLocks noChangeShapeType="1"/>
          </p:cNvSpPr>
          <p:nvPr/>
        </p:nvSpPr>
        <p:spPr bwMode="auto">
          <a:xfrm flipH="1">
            <a:off x="6084888" y="5013325"/>
            <a:ext cx="1295400"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4" name="Line 20"/>
          <p:cNvSpPr>
            <a:spLocks noChangeShapeType="1"/>
          </p:cNvSpPr>
          <p:nvPr/>
        </p:nvSpPr>
        <p:spPr bwMode="auto">
          <a:xfrm>
            <a:off x="5364163" y="3644900"/>
            <a:ext cx="7207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5" name="Line 21"/>
          <p:cNvSpPr>
            <a:spLocks noChangeShapeType="1"/>
          </p:cNvSpPr>
          <p:nvPr/>
        </p:nvSpPr>
        <p:spPr bwMode="auto">
          <a:xfrm flipV="1">
            <a:off x="5364163" y="4437063"/>
            <a:ext cx="720725"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6" name="Line 22"/>
          <p:cNvSpPr>
            <a:spLocks noChangeShapeType="1"/>
          </p:cNvSpPr>
          <p:nvPr/>
        </p:nvSpPr>
        <p:spPr bwMode="auto">
          <a:xfrm flipH="1">
            <a:off x="4427538" y="1196975"/>
            <a:ext cx="1728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17" name="Line 24"/>
          <p:cNvSpPr>
            <a:spLocks noChangeShapeType="1"/>
          </p:cNvSpPr>
          <p:nvPr/>
        </p:nvSpPr>
        <p:spPr bwMode="auto">
          <a:xfrm>
            <a:off x="4427538" y="1196975"/>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8" name="Rectangle 25"/>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1219" name="Rechteck 20"/>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115888"/>
            <a:ext cx="8229600" cy="1143000"/>
          </a:xfrm>
        </p:spPr>
        <p:txBody>
          <a:bodyPr/>
          <a:lstStyle/>
          <a:p>
            <a:pPr eaLnBrk="1" hangingPunct="1">
              <a:defRPr/>
            </a:pPr>
            <a:r>
              <a:rPr lang="de-DE" dirty="0">
                <a:solidFill>
                  <a:srgbClr val="FF0000"/>
                </a:solidFill>
                <a:effectLst>
                  <a:outerShdw blurRad="38100" dist="38100" dir="2700000" algn="tl">
                    <a:srgbClr val="000000"/>
                  </a:outerShdw>
                </a:effectLst>
              </a:rPr>
              <a:t>Wahl der Abiturfächer</a:t>
            </a:r>
          </a:p>
        </p:txBody>
      </p:sp>
      <p:sp>
        <p:nvSpPr>
          <p:cNvPr id="52227" name="Rectangle 4"/>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2228"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7" name="Rectangle 3"/>
          <p:cNvSpPr txBox="1">
            <a:spLocks noChangeArrowheads="1"/>
          </p:cNvSpPr>
          <p:nvPr/>
        </p:nvSpPr>
        <p:spPr bwMode="auto">
          <a:xfrm>
            <a:off x="457200" y="1196975"/>
            <a:ext cx="8229600" cy="4824413"/>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algn="just" eaLnBrk="1" hangingPunct="1">
              <a:lnSpc>
                <a:spcPct val="90000"/>
              </a:lnSpc>
              <a:buFontTx/>
              <a:buNone/>
              <a:defRPr/>
            </a:pPr>
            <a:r>
              <a:rPr lang="de-DE" sz="1800" kern="0" dirty="0">
                <a:effectLst/>
              </a:rPr>
              <a:t>-	</a:t>
            </a:r>
            <a:r>
              <a:rPr lang="de-DE" sz="2100" kern="0" dirty="0">
                <a:effectLst/>
              </a:rPr>
              <a:t>Erstes und zweites Abiturfach sind die im 2. Halbjahr der Einführungsphase bestimmten Leistungskursfächer!</a:t>
            </a:r>
          </a:p>
          <a:p>
            <a:pPr algn="just" eaLnBrk="1" hangingPunct="1">
              <a:lnSpc>
                <a:spcPct val="90000"/>
              </a:lnSpc>
              <a:buFontTx/>
              <a:buNone/>
              <a:defRPr/>
            </a:pPr>
            <a:endParaRPr lang="de-DE" sz="1000" kern="0" dirty="0">
              <a:effectLst/>
            </a:endParaRPr>
          </a:p>
          <a:p>
            <a:pPr algn="just" eaLnBrk="1" hangingPunct="1">
              <a:lnSpc>
                <a:spcPct val="90000"/>
              </a:lnSpc>
              <a:buFontTx/>
              <a:buNone/>
              <a:defRPr/>
            </a:pPr>
            <a:r>
              <a:rPr lang="de-DE" sz="2000" kern="0" dirty="0">
                <a:effectLst/>
              </a:rPr>
              <a:t>-	</a:t>
            </a:r>
            <a:r>
              <a:rPr lang="de-DE" sz="2100" kern="0" dirty="0">
                <a:effectLst/>
              </a:rPr>
              <a:t>Das dritte Abiturfach (schriftliche Prüfung) und das vierte Abiturfach (mündliche Prüfung) werden zu Beginn der Q2 aus den als Klausurfach belegten Grundkursen gewählt!</a:t>
            </a:r>
          </a:p>
          <a:p>
            <a:pPr marL="0" indent="0" algn="just" eaLnBrk="1" hangingPunct="1">
              <a:lnSpc>
                <a:spcPct val="90000"/>
              </a:lnSpc>
              <a:buFont typeface="Wingdings" panose="05000000000000000000" pitchFamily="2" charset="2"/>
              <a:buNone/>
              <a:defRPr/>
            </a:pPr>
            <a:endParaRPr lang="de-DE" sz="1000" kern="0" dirty="0">
              <a:effectLst/>
            </a:endParaRPr>
          </a:p>
          <a:p>
            <a:pPr algn="just" eaLnBrk="1" hangingPunct="1">
              <a:lnSpc>
                <a:spcPct val="90000"/>
              </a:lnSpc>
              <a:buFontTx/>
              <a:buNone/>
              <a:defRPr/>
            </a:pPr>
            <a:r>
              <a:rPr lang="de-DE" sz="2000" kern="0" dirty="0">
                <a:effectLst/>
              </a:rPr>
              <a:t>-	</a:t>
            </a:r>
            <a:r>
              <a:rPr lang="de-DE" sz="2100" kern="0" dirty="0">
                <a:solidFill>
                  <a:srgbClr val="0000FF"/>
                </a:solidFill>
                <a:effectLst/>
              </a:rPr>
              <a:t>Unter den vier Abiturfächern müssen zwei der Fächer Deutsch, Mathematik und Fremdsprache sein.</a:t>
            </a:r>
          </a:p>
          <a:p>
            <a:pPr algn="just" eaLnBrk="1" hangingPunct="1">
              <a:lnSpc>
                <a:spcPct val="90000"/>
              </a:lnSpc>
              <a:buFontTx/>
              <a:buNone/>
              <a:defRPr/>
            </a:pPr>
            <a:endParaRPr lang="de-DE" sz="1000" kern="0" dirty="0">
              <a:effectLst/>
            </a:endParaRPr>
          </a:p>
          <a:p>
            <a:pPr algn="just" eaLnBrk="1" hangingPunct="1">
              <a:lnSpc>
                <a:spcPct val="90000"/>
              </a:lnSpc>
              <a:buFontTx/>
              <a:buNone/>
              <a:defRPr/>
            </a:pPr>
            <a:r>
              <a:rPr lang="de-DE" sz="2000" kern="0" dirty="0">
                <a:effectLst/>
              </a:rPr>
              <a:t>	</a:t>
            </a:r>
            <a:r>
              <a:rPr lang="de-DE" sz="2100" kern="0" dirty="0">
                <a:effectLst/>
              </a:rPr>
              <a:t>Die Pflichtbelegung bzgl. der drei Aufgabenfelder ist zu beachten!</a:t>
            </a:r>
          </a:p>
          <a:p>
            <a:pPr eaLnBrk="1" hangingPunct="1">
              <a:lnSpc>
                <a:spcPct val="90000"/>
              </a:lnSpc>
              <a:buFontTx/>
              <a:buNone/>
              <a:defRPr/>
            </a:pPr>
            <a:endParaRPr lang="de-DE" sz="1600" kern="0" dirty="0">
              <a:effectLst/>
            </a:endParaRPr>
          </a:p>
          <a:p>
            <a:pPr eaLnBrk="1" hangingPunct="1">
              <a:lnSpc>
                <a:spcPct val="90000"/>
              </a:lnSpc>
              <a:buFont typeface="Wingdings" panose="05000000000000000000" pitchFamily="2" charset="2"/>
              <a:buNone/>
              <a:defRPr/>
            </a:pPr>
            <a:r>
              <a:rPr lang="de-DE" sz="2100" kern="0" dirty="0"/>
              <a:t>Folgende Kombinationen bedingen </a:t>
            </a:r>
            <a:r>
              <a:rPr lang="de-DE" sz="2100" b="1" kern="0" dirty="0"/>
              <a:t>Mathematik</a:t>
            </a:r>
            <a:r>
              <a:rPr lang="de-DE" sz="2100" kern="0" dirty="0"/>
              <a:t> als Abiturfach: </a:t>
            </a:r>
          </a:p>
          <a:p>
            <a:pPr eaLnBrk="1" hangingPunct="1">
              <a:lnSpc>
                <a:spcPct val="90000"/>
              </a:lnSpc>
              <a:buFont typeface="Wingdings" panose="05000000000000000000" pitchFamily="2" charset="2"/>
              <a:buNone/>
              <a:defRPr/>
            </a:pPr>
            <a:endParaRPr lang="de-DE" sz="700" kern="0" dirty="0"/>
          </a:p>
          <a:p>
            <a:pPr lvl="1" eaLnBrk="1" hangingPunct="1">
              <a:lnSpc>
                <a:spcPct val="90000"/>
              </a:lnSpc>
              <a:defRPr/>
            </a:pPr>
            <a:r>
              <a:rPr lang="de-DE" sz="2000" kern="0" dirty="0"/>
              <a:t>die Wahl von </a:t>
            </a:r>
            <a:r>
              <a:rPr lang="de-DE" sz="2000" b="1" kern="0" dirty="0"/>
              <a:t>Kunst oder Musik</a:t>
            </a:r>
            <a:r>
              <a:rPr lang="de-DE" sz="2000" kern="0" dirty="0"/>
              <a:t>  </a:t>
            </a:r>
          </a:p>
          <a:p>
            <a:pPr lvl="1" eaLnBrk="1" hangingPunct="1">
              <a:lnSpc>
                <a:spcPct val="90000"/>
              </a:lnSpc>
              <a:defRPr/>
            </a:pPr>
            <a:r>
              <a:rPr lang="de-DE" sz="2000" kern="0" dirty="0"/>
              <a:t>die Wahl von </a:t>
            </a:r>
            <a:r>
              <a:rPr lang="de-DE" sz="2000" b="1" kern="0" dirty="0"/>
              <a:t>zwei Fremdsprachen</a:t>
            </a:r>
          </a:p>
          <a:p>
            <a:pPr lvl="1" eaLnBrk="1" hangingPunct="1">
              <a:lnSpc>
                <a:spcPct val="90000"/>
              </a:lnSpc>
              <a:defRPr/>
            </a:pPr>
            <a:r>
              <a:rPr lang="de-DE" sz="2000" kern="0" dirty="0"/>
              <a:t>die Wahl von </a:t>
            </a:r>
            <a:r>
              <a:rPr lang="de-DE" sz="2000" b="1" kern="0" dirty="0"/>
              <a:t>zwei Gesellschaftswissenschaften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Aufnahmevoraussetzungen</a:t>
            </a:r>
          </a:p>
        </p:txBody>
      </p:sp>
      <p:sp>
        <p:nvSpPr>
          <p:cNvPr id="7171" name="Rectangle 3"/>
          <p:cNvSpPr>
            <a:spLocks noGrp="1" noChangeArrowheads="1"/>
          </p:cNvSpPr>
          <p:nvPr>
            <p:ph type="body" idx="1"/>
          </p:nvPr>
        </p:nvSpPr>
        <p:spPr/>
        <p:txBody>
          <a:bodyPr/>
          <a:lstStyle/>
          <a:p>
            <a:pPr eaLnBrk="1" hangingPunct="1">
              <a:buFont typeface="Wingdings" panose="05000000000000000000" pitchFamily="2" charset="2"/>
              <a:buNone/>
            </a:pPr>
            <a:r>
              <a:rPr lang="de-DE" altLang="de-DE">
                <a:effectLst/>
              </a:rPr>
              <a:t>-	gymnasiales Versetzungszeugnis in die Jahrgangsstufe 10</a:t>
            </a:r>
          </a:p>
          <a:p>
            <a:pPr eaLnBrk="1" hangingPunct="1">
              <a:buFont typeface="Wingdings" panose="05000000000000000000" pitchFamily="2" charset="2"/>
              <a:buNone/>
            </a:pPr>
            <a:r>
              <a:rPr lang="de-DE" altLang="de-DE">
                <a:effectLst/>
              </a:rPr>
              <a:t>-	Mittlerer Schulabschluss (Fachober-schulreife) anderer Schulformen der Sek. I (Real- oder Hauptschule + Q-Vermerk) </a:t>
            </a:r>
          </a:p>
          <a:p>
            <a:pPr eaLnBrk="1" hangingPunct="1">
              <a:buFontTx/>
              <a:buNone/>
            </a:pPr>
            <a:r>
              <a:rPr lang="de-DE" altLang="de-DE">
                <a:effectLst/>
              </a:rPr>
              <a:t>-	Eintrittsalter (in der Regel) vor Beendigung des 19.Lebensjahres</a:t>
            </a:r>
          </a:p>
          <a:p>
            <a:pPr algn="r" eaLnBrk="1" hangingPunct="1">
              <a:buFontTx/>
              <a:buNone/>
            </a:pPr>
            <a:endParaRPr lang="de-DE" altLang="de-DE" sz="1200">
              <a:effectLst/>
            </a:endParaRPr>
          </a:p>
        </p:txBody>
      </p:sp>
      <p:sp>
        <p:nvSpPr>
          <p:cNvPr id="7172"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7173"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Klausuren (1/3: allgemein)</a:t>
            </a:r>
          </a:p>
        </p:txBody>
      </p:sp>
      <p:sp>
        <p:nvSpPr>
          <p:cNvPr id="53251" name="Rectangle 3"/>
          <p:cNvSpPr>
            <a:spLocks noGrp="1" noChangeArrowheads="1"/>
          </p:cNvSpPr>
          <p:nvPr>
            <p:ph type="body" idx="1"/>
          </p:nvPr>
        </p:nvSpPr>
        <p:spPr>
          <a:xfrm>
            <a:off x="395288" y="1412875"/>
            <a:ext cx="8435975" cy="5257800"/>
          </a:xfrm>
        </p:spPr>
        <p:txBody>
          <a:bodyPr/>
          <a:lstStyle/>
          <a:p>
            <a:pPr eaLnBrk="1" hangingPunct="1">
              <a:lnSpc>
                <a:spcPct val="90000"/>
              </a:lnSpc>
              <a:buFont typeface="Wingdings" panose="05000000000000000000" pitchFamily="2" charset="2"/>
              <a:buNone/>
            </a:pPr>
            <a:r>
              <a:rPr lang="de-DE" altLang="de-DE">
                <a:effectLst/>
              </a:rPr>
              <a:t>-	Q1/I – Q2/II: beide Leistungskurse</a:t>
            </a:r>
          </a:p>
          <a:p>
            <a:pPr eaLnBrk="1" hangingPunct="1">
              <a:lnSpc>
                <a:spcPct val="90000"/>
              </a:lnSpc>
              <a:buFontTx/>
              <a:buNone/>
            </a:pPr>
            <a:r>
              <a:rPr lang="de-DE" altLang="de-DE">
                <a:effectLst/>
              </a:rPr>
              <a:t>-	Q1/I – Q2/II: 3. Abiturfach</a:t>
            </a:r>
          </a:p>
          <a:p>
            <a:pPr eaLnBrk="1" hangingPunct="1">
              <a:lnSpc>
                <a:spcPct val="90000"/>
              </a:lnSpc>
              <a:buFontTx/>
              <a:buNone/>
            </a:pPr>
            <a:r>
              <a:rPr lang="de-DE" altLang="de-DE">
                <a:effectLst/>
              </a:rPr>
              <a:t>-	Q1/I – Q2/I:  Spanisch</a:t>
            </a:r>
          </a:p>
          <a:p>
            <a:pPr eaLnBrk="1" hangingPunct="1">
              <a:lnSpc>
                <a:spcPct val="90000"/>
              </a:lnSpc>
              <a:buFontTx/>
              <a:buNone/>
            </a:pPr>
            <a:r>
              <a:rPr lang="de-DE" altLang="de-DE">
                <a:effectLst/>
              </a:rPr>
              <a:t>-	Q1/I – Q2/I:  4. Abiturfach</a:t>
            </a:r>
          </a:p>
          <a:p>
            <a:pPr eaLnBrk="1" hangingPunct="1">
              <a:lnSpc>
                <a:spcPct val="90000"/>
              </a:lnSpc>
              <a:buFontTx/>
              <a:buNone/>
            </a:pPr>
            <a:r>
              <a:rPr lang="de-DE" altLang="de-DE">
                <a:effectLst/>
              </a:rPr>
              <a:t>-	Q1/I – Q2/I:  Deutsch, eine Fremdsprache, Mathematik, zusätzliches Pflichtfach</a:t>
            </a:r>
          </a:p>
          <a:p>
            <a:pPr eaLnBrk="1" hangingPunct="1">
              <a:lnSpc>
                <a:spcPct val="90000"/>
              </a:lnSpc>
              <a:buFontTx/>
              <a:buNone/>
            </a:pPr>
            <a:r>
              <a:rPr lang="de-DE" altLang="de-DE">
                <a:effectLst/>
              </a:rPr>
              <a:t>-	Im ersten Jahr der Qualifikationsphase wird in einem Fach eine Klausur durch eine Facharbeit ersetzt (Beachte: Regelung PK)!</a:t>
            </a:r>
          </a:p>
        </p:txBody>
      </p:sp>
      <p:sp>
        <p:nvSpPr>
          <p:cNvPr id="53252" name="Rectangle 4"/>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3253"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Klausuren (2/3: Schwerpunkt)</a:t>
            </a:r>
          </a:p>
        </p:txBody>
      </p:sp>
      <p:sp>
        <p:nvSpPr>
          <p:cNvPr id="737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de-DE">
                <a:effectLst/>
              </a:rPr>
              <a:t>-	</a:t>
            </a:r>
            <a:r>
              <a:rPr lang="de-DE">
                <a:solidFill>
                  <a:srgbClr val="0033CC"/>
                </a:solidFill>
                <a:effectLst/>
              </a:rPr>
              <a:t>sprachlicher Schwerpunkt:</a:t>
            </a:r>
            <a:r>
              <a:rPr lang="de-DE">
                <a:effectLst/>
              </a:rPr>
              <a:t> </a:t>
            </a:r>
          </a:p>
          <a:p>
            <a:pPr eaLnBrk="1" hangingPunct="1">
              <a:buFont typeface="Wingdings" panose="05000000000000000000" pitchFamily="2" charset="2"/>
              <a:buNone/>
              <a:defRPr/>
            </a:pPr>
            <a:r>
              <a:rPr lang="de-DE">
                <a:effectLst/>
              </a:rPr>
              <a:t>	eine weitere Fremdsprache</a:t>
            </a:r>
          </a:p>
          <a:p>
            <a:pPr eaLnBrk="1" hangingPunct="1">
              <a:buFont typeface="Wingdings" panose="05000000000000000000" pitchFamily="2" charset="2"/>
              <a:buNone/>
              <a:defRPr/>
            </a:pPr>
            <a:r>
              <a:rPr lang="de-DE">
                <a:effectLst/>
              </a:rPr>
              <a:t>-	</a:t>
            </a:r>
            <a:r>
              <a:rPr lang="de-DE">
                <a:solidFill>
                  <a:srgbClr val="0033CC"/>
                </a:solidFill>
                <a:effectLst/>
              </a:rPr>
              <a:t>naturwissenschaftlicher Schwerpunkt:</a:t>
            </a:r>
            <a:r>
              <a:rPr lang="de-DE">
                <a:effectLst/>
              </a:rPr>
              <a:t> </a:t>
            </a:r>
            <a:r>
              <a:rPr lang="de-DE">
                <a:solidFill>
                  <a:srgbClr val="FF9900"/>
                </a:solidFill>
                <a:effectLst/>
              </a:rPr>
              <a:t>eines</a:t>
            </a:r>
            <a:r>
              <a:rPr lang="de-DE">
                <a:effectLst/>
              </a:rPr>
              <a:t> der beiden naturwissenschaftlichen Fächer </a:t>
            </a:r>
          </a:p>
          <a:p>
            <a:pPr eaLnBrk="1" hangingPunct="1">
              <a:buFont typeface="Wingdings" panose="05000000000000000000" pitchFamily="2" charset="2"/>
              <a:buNone/>
              <a:defRPr/>
            </a:pPr>
            <a:r>
              <a:rPr lang="de-DE">
                <a:effectLst/>
              </a:rPr>
              <a:t>-	</a:t>
            </a:r>
            <a:r>
              <a:rPr lang="de-DE">
                <a:solidFill>
                  <a:srgbClr val="0033CC"/>
                </a:solidFill>
                <a:effectLst/>
              </a:rPr>
              <a:t>weitere Fächer sind möglich</a:t>
            </a:r>
          </a:p>
          <a:p>
            <a:pPr eaLnBrk="1" hangingPunct="1">
              <a:buFont typeface="Wingdings" panose="05000000000000000000" pitchFamily="2" charset="2"/>
              <a:buNone/>
              <a:defRPr/>
            </a:pPr>
            <a:endParaRPr lang="de-DE" sz="2400"/>
          </a:p>
        </p:txBody>
      </p:sp>
      <p:sp>
        <p:nvSpPr>
          <p:cNvPr id="54276" name="Rectangle 4"/>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4277"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Klausuren (3/3: Anzahl, Dauer)</a:t>
            </a:r>
          </a:p>
        </p:txBody>
      </p:sp>
      <p:sp>
        <p:nvSpPr>
          <p:cNvPr id="54275" name="Rectangle 3"/>
          <p:cNvSpPr>
            <a:spLocks noGrp="1" noChangeArrowheads="1"/>
          </p:cNvSpPr>
          <p:nvPr>
            <p:ph type="body" idx="1"/>
          </p:nvPr>
        </p:nvSpPr>
        <p:spPr>
          <a:xfrm>
            <a:off x="323528" y="1268413"/>
            <a:ext cx="8496944" cy="5232400"/>
          </a:xfrm>
        </p:spPr>
        <p:txBody>
          <a:bodyPr/>
          <a:lstStyle/>
          <a:p>
            <a:pPr eaLnBrk="1" hangingPunct="1">
              <a:buNone/>
              <a:defRPr/>
            </a:pPr>
            <a:r>
              <a:rPr lang="de-DE" altLang="de-DE" sz="2000" u="sng" dirty="0">
                <a:effectLst/>
              </a:rPr>
              <a:t>Q1/I – Q2/I:</a:t>
            </a:r>
          </a:p>
          <a:p>
            <a:pPr eaLnBrk="1" hangingPunct="1">
              <a:spcAft>
                <a:spcPts val="600"/>
              </a:spcAft>
              <a:buNone/>
              <a:tabLst>
                <a:tab pos="1793875" algn="l"/>
              </a:tabLst>
              <a:defRPr/>
            </a:pPr>
            <a:r>
              <a:rPr lang="de-DE" altLang="de-DE" sz="1600" dirty="0">
                <a:solidFill>
                  <a:srgbClr val="0033CC"/>
                </a:solidFill>
                <a:effectLst/>
              </a:rPr>
              <a:t>Anzahl:		</a:t>
            </a:r>
            <a:r>
              <a:rPr lang="de-DE" altLang="de-DE" sz="1600" dirty="0">
                <a:effectLst/>
              </a:rPr>
              <a:t>je 2 pro Halbjahr</a:t>
            </a:r>
          </a:p>
          <a:p>
            <a:pPr eaLnBrk="1" hangingPunct="1">
              <a:buNone/>
              <a:tabLst>
                <a:tab pos="1793875" algn="l"/>
              </a:tabLst>
              <a:defRPr/>
            </a:pPr>
            <a:r>
              <a:rPr lang="de-DE" altLang="de-DE" sz="1600" dirty="0">
                <a:solidFill>
                  <a:srgbClr val="0033CC"/>
                </a:solidFill>
                <a:effectLst/>
              </a:rPr>
              <a:t>Dauer:		</a:t>
            </a:r>
            <a:r>
              <a:rPr lang="de-DE" altLang="de-DE" sz="1600" dirty="0">
                <a:effectLst/>
              </a:rPr>
              <a:t>LK Q1:	180 Minuten</a:t>
            </a:r>
          </a:p>
          <a:p>
            <a:pPr eaLnBrk="1" hangingPunct="1">
              <a:buNone/>
              <a:tabLst>
                <a:tab pos="1793875" algn="l"/>
              </a:tabLst>
              <a:defRPr/>
            </a:pPr>
            <a:r>
              <a:rPr lang="de-DE" altLang="de-DE" sz="1600" dirty="0">
                <a:effectLst/>
              </a:rPr>
              <a:t>			LK Q2/I:	225 Minuten</a:t>
            </a:r>
          </a:p>
          <a:p>
            <a:pPr eaLnBrk="1" hangingPunct="1">
              <a:buNone/>
              <a:tabLst>
                <a:tab pos="1793875" algn="l"/>
              </a:tabLst>
              <a:defRPr/>
            </a:pPr>
            <a:r>
              <a:rPr lang="de-DE" altLang="de-DE" sz="1600" dirty="0">
                <a:effectLst/>
              </a:rPr>
              <a:t>			GK Q1:	90/135 Minuten (je nach Fachkonferenzbeschluss)</a:t>
            </a:r>
          </a:p>
          <a:p>
            <a:pPr eaLnBrk="1" hangingPunct="1">
              <a:buNone/>
              <a:tabLst>
                <a:tab pos="1793875" algn="l"/>
              </a:tabLst>
              <a:defRPr/>
            </a:pPr>
            <a:r>
              <a:rPr lang="de-DE" altLang="de-DE" sz="1600" dirty="0">
                <a:effectLst/>
              </a:rPr>
              <a:t>			GK Q2/I:	135/180 Minuten (je nach Fachkonferenzbeschluss)</a:t>
            </a:r>
          </a:p>
          <a:p>
            <a:pPr eaLnBrk="1" hangingPunct="1">
              <a:buNone/>
              <a:defRPr/>
            </a:pPr>
            <a:r>
              <a:rPr lang="de-DE" altLang="de-DE" sz="2000" u="sng" dirty="0">
                <a:effectLst/>
              </a:rPr>
              <a:t>Q2/II:</a:t>
            </a:r>
          </a:p>
          <a:p>
            <a:pPr eaLnBrk="1" hangingPunct="1">
              <a:spcAft>
                <a:spcPts val="600"/>
              </a:spcAft>
              <a:buNone/>
              <a:tabLst>
                <a:tab pos="1793875" algn="l"/>
              </a:tabLst>
              <a:defRPr/>
            </a:pPr>
            <a:r>
              <a:rPr lang="de-DE" altLang="de-DE" sz="1600" dirty="0">
                <a:solidFill>
                  <a:srgbClr val="0033CC"/>
                </a:solidFill>
                <a:effectLst/>
              </a:rPr>
              <a:t>Anzahl:		</a:t>
            </a:r>
            <a:r>
              <a:rPr lang="de-DE" altLang="de-DE" sz="1600" dirty="0">
                <a:effectLst/>
              </a:rPr>
              <a:t>1 Klausur im 1. bis 3. Abiturfach</a:t>
            </a:r>
          </a:p>
          <a:p>
            <a:pPr marL="1793875" indent="-1793875" eaLnBrk="1" hangingPunct="1">
              <a:spcAft>
                <a:spcPts val="600"/>
              </a:spcAft>
              <a:buNone/>
              <a:defRPr/>
            </a:pPr>
            <a:r>
              <a:rPr lang="de-DE" altLang="de-DE" sz="1600" dirty="0">
                <a:solidFill>
                  <a:srgbClr val="0033CC"/>
                </a:solidFill>
                <a:effectLst/>
              </a:rPr>
              <a:t>Dauer:	</a:t>
            </a:r>
            <a:r>
              <a:rPr lang="de-DE" altLang="de-DE" sz="1600" dirty="0">
                <a:effectLst/>
              </a:rPr>
              <a:t>	</a:t>
            </a:r>
            <a:endParaRPr lang="de-DE" altLang="de-DE" sz="1400" dirty="0">
              <a:effectLst/>
            </a:endParaRPr>
          </a:p>
          <a:p>
            <a:pPr eaLnBrk="1" hangingPunct="1">
              <a:buFont typeface="Wingdings" panose="05000000000000000000" pitchFamily="2" charset="2"/>
              <a:buNone/>
              <a:defRPr/>
            </a:pPr>
            <a:r>
              <a:rPr lang="de-DE" altLang="de-DE" sz="2000" dirty="0">
                <a:effectLst/>
              </a:rPr>
              <a:t>			</a:t>
            </a:r>
            <a:endParaRPr lang="de-DE" altLang="de-DE" sz="2000" dirty="0">
              <a:solidFill>
                <a:srgbClr val="0033CC"/>
              </a:solidFill>
              <a:effectLst/>
            </a:endParaRPr>
          </a:p>
        </p:txBody>
      </p:sp>
      <p:sp>
        <p:nvSpPr>
          <p:cNvPr id="55300" name="Rectangle 4"/>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5301"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graphicFrame>
        <p:nvGraphicFramePr>
          <p:cNvPr id="5" name="Tabelle 4">
            <a:extLst>
              <a:ext uri="{FF2B5EF4-FFF2-40B4-BE49-F238E27FC236}">
                <a16:creationId xmlns:a16="http://schemas.microsoft.com/office/drawing/2014/main" id="{66FA33AD-A53D-6608-E3BD-FB74810857B0}"/>
              </a:ext>
            </a:extLst>
          </p:cNvPr>
          <p:cNvGraphicFramePr>
            <a:graphicFrameLocks noGrp="1"/>
          </p:cNvGraphicFramePr>
          <p:nvPr>
            <p:extLst>
              <p:ext uri="{D42A27DB-BD31-4B8C-83A1-F6EECF244321}">
                <p14:modId xmlns:p14="http://schemas.microsoft.com/office/powerpoint/2010/main" val="766037180"/>
              </p:ext>
            </p:extLst>
          </p:nvPr>
        </p:nvGraphicFramePr>
        <p:xfrm>
          <a:off x="2267744" y="4077072"/>
          <a:ext cx="6271542" cy="2231999"/>
        </p:xfrm>
        <a:graphic>
          <a:graphicData uri="http://schemas.openxmlformats.org/drawingml/2006/table">
            <a:tbl>
              <a:tblPr firstRow="1"/>
              <a:tblGrid>
                <a:gridCol w="825500">
                  <a:extLst>
                    <a:ext uri="{9D8B030D-6E8A-4147-A177-3AD203B41FA5}">
                      <a16:colId xmlns:a16="http://schemas.microsoft.com/office/drawing/2014/main" val="3633839859"/>
                    </a:ext>
                  </a:extLst>
                </a:gridCol>
                <a:gridCol w="2565722">
                  <a:extLst>
                    <a:ext uri="{9D8B030D-6E8A-4147-A177-3AD203B41FA5}">
                      <a16:colId xmlns:a16="http://schemas.microsoft.com/office/drawing/2014/main" val="3095683771"/>
                    </a:ext>
                  </a:extLst>
                </a:gridCol>
                <a:gridCol w="2880320">
                  <a:extLst>
                    <a:ext uri="{9D8B030D-6E8A-4147-A177-3AD203B41FA5}">
                      <a16:colId xmlns:a16="http://schemas.microsoft.com/office/drawing/2014/main" val="2212268730"/>
                    </a:ext>
                  </a:extLst>
                </a:gridCol>
              </a:tblGrid>
              <a:tr h="318857">
                <a:tc>
                  <a:txBody>
                    <a:bodyPr/>
                    <a:lstStyle/>
                    <a:p>
                      <a:pPr>
                        <a:lnSpc>
                          <a:spcPct val="107000"/>
                        </a:lnSpc>
                        <a:spcAft>
                          <a:spcPts val="800"/>
                        </a:spcAft>
                      </a:pPr>
                      <a:r>
                        <a:rPr lang="de-DE" sz="1400" b="1" kern="100" dirty="0">
                          <a:solidFill>
                            <a:schemeClr val="tx1"/>
                          </a:solidFill>
                          <a:effectLst/>
                          <a:latin typeface="+mn-lt"/>
                          <a:ea typeface="Calibri" panose="020F0502020204030204" pitchFamily="34" charset="0"/>
                          <a:cs typeface="Arial" panose="020B0604020202020204" pitchFamily="34" charset="0"/>
                        </a:rPr>
                        <a:t>Kursart</a:t>
                      </a:r>
                      <a:endParaRPr lang="de-DE" sz="1400" kern="100" dirty="0">
                        <a:solidFill>
                          <a:schemeClr val="tx1"/>
                        </a:solidFill>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BDB281"/>
                    </a:solidFill>
                  </a:tcPr>
                </a:tc>
                <a:tc>
                  <a:txBody>
                    <a:bodyPr/>
                    <a:lstStyle/>
                    <a:p>
                      <a:pPr>
                        <a:lnSpc>
                          <a:spcPct val="107000"/>
                        </a:lnSpc>
                        <a:spcAft>
                          <a:spcPts val="800"/>
                        </a:spcAft>
                      </a:pPr>
                      <a:r>
                        <a:rPr lang="de-DE" sz="1400" b="1" kern="100" dirty="0">
                          <a:solidFill>
                            <a:schemeClr val="tx1"/>
                          </a:solidFill>
                          <a:effectLst/>
                          <a:latin typeface="+mn-lt"/>
                          <a:ea typeface="Calibri" panose="020F0502020204030204" pitchFamily="34" charset="0"/>
                          <a:cs typeface="Arial" panose="020B0604020202020204" pitchFamily="34" charset="0"/>
                        </a:rPr>
                        <a:t>Fach</a:t>
                      </a:r>
                      <a:endParaRPr lang="de-DE" sz="1400" kern="100" dirty="0">
                        <a:solidFill>
                          <a:schemeClr val="tx1"/>
                        </a:solidFill>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BDB281"/>
                    </a:solidFill>
                  </a:tcPr>
                </a:tc>
                <a:tc>
                  <a:txBody>
                    <a:bodyPr/>
                    <a:lstStyle/>
                    <a:p>
                      <a:pPr>
                        <a:lnSpc>
                          <a:spcPct val="107000"/>
                        </a:lnSpc>
                        <a:spcAft>
                          <a:spcPts val="800"/>
                        </a:spcAft>
                      </a:pPr>
                      <a:r>
                        <a:rPr lang="de-DE" sz="1400" b="1" kern="100" dirty="0">
                          <a:solidFill>
                            <a:schemeClr val="tx1"/>
                          </a:solidFill>
                          <a:effectLst/>
                          <a:latin typeface="+mn-lt"/>
                          <a:ea typeface="Calibri" panose="020F0502020204030204" pitchFamily="34" charset="0"/>
                          <a:cs typeface="Arial" panose="020B0604020202020204" pitchFamily="34" charset="0"/>
                        </a:rPr>
                        <a:t>Dauer (inkl. 30 Min. Auswahlzeit)</a:t>
                      </a:r>
                      <a:endParaRPr lang="de-DE" sz="1400" kern="100" dirty="0">
                        <a:solidFill>
                          <a:schemeClr val="tx1"/>
                        </a:solidFill>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BDB281"/>
                    </a:solidFill>
                  </a:tcPr>
                </a:tc>
                <a:extLst>
                  <a:ext uri="{0D108BD9-81ED-4DB2-BD59-A6C34878D82A}">
                    <a16:rowId xmlns:a16="http://schemas.microsoft.com/office/drawing/2014/main" val="1108767607"/>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LK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D, E</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315 Min.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extLst>
                  <a:ext uri="{0D108BD9-81ED-4DB2-BD59-A6C34878D82A}">
                    <a16:rowId xmlns:a16="http://schemas.microsoft.com/office/drawing/2014/main" val="2860863213"/>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LK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M, BI, EK, GE, PA</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300 Min.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extLst>
                  <a:ext uri="{0D108BD9-81ED-4DB2-BD59-A6C34878D82A}">
                    <a16:rowId xmlns:a16="http://schemas.microsoft.com/office/drawing/2014/main" val="894057736"/>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GK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E</a:t>
                      </a:r>
                      <a:r>
                        <a:rPr lang="de-DE" sz="1300" kern="100">
                          <a:solidFill>
                            <a:srgbClr val="000000"/>
                          </a:solidFill>
                          <a:effectLst/>
                          <a:latin typeface="+mn-lt"/>
                          <a:ea typeface="Calibri" panose="020F0502020204030204" pitchFamily="34" charset="0"/>
                          <a:cs typeface="Arial" panose="020B0604020202020204" pitchFamily="34" charset="0"/>
                        </a:rPr>
                        <a:t>, F</a:t>
                      </a:r>
                      <a:endParaRPr lang="de-DE" sz="1300" kern="100" dirty="0">
                        <a:solidFill>
                          <a:srgbClr val="FF0000"/>
                        </a:solidFill>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285 Min.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3856810"/>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GK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D, </a:t>
                      </a:r>
                      <a:r>
                        <a:rPr lang="de-DE" sz="1300" kern="100" dirty="0" err="1">
                          <a:solidFill>
                            <a:srgbClr val="000000"/>
                          </a:solidFill>
                          <a:effectLst/>
                          <a:latin typeface="+mn-lt"/>
                          <a:ea typeface="Calibri" panose="020F0502020204030204" pitchFamily="34" charset="0"/>
                          <a:cs typeface="Arial" panose="020B0604020202020204" pitchFamily="34" charset="0"/>
                        </a:rPr>
                        <a:t>Sn</a:t>
                      </a:r>
                      <a:r>
                        <a:rPr lang="de-DE" sz="1300" kern="100" dirty="0">
                          <a:solidFill>
                            <a:srgbClr val="000000"/>
                          </a:solidFill>
                          <a:effectLst/>
                          <a:latin typeface="+mn-lt"/>
                          <a:ea typeface="Calibri" panose="020F0502020204030204" pitchFamily="34" charset="0"/>
                          <a:cs typeface="Arial" panose="020B0604020202020204" pitchFamily="34" charset="0"/>
                        </a:rPr>
                        <a:t>, M, BI, CH, PH</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255 Min.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97187201"/>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GK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KU, MU, L, GE, PA, ER, KR, PL</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240 Min.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61327372"/>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GK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IF</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225 Min. </a:t>
                      </a:r>
                      <a:r>
                        <a:rPr lang="de-DE" sz="1300" kern="100" dirty="0">
                          <a:solidFill>
                            <a:srgbClr val="FF0000"/>
                          </a:solidFill>
                          <a:effectLst/>
                          <a:latin typeface="+mn-lt"/>
                          <a:ea typeface="Calibri" panose="020F0502020204030204" pitchFamily="34" charset="0"/>
                          <a:cs typeface="Arial" panose="020B0604020202020204" pitchFamily="34" charset="0"/>
                        </a:rPr>
                        <a:t>(keine Auswahl)</a:t>
                      </a: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05606576"/>
                  </a:ext>
                </a:extLst>
              </a:tr>
            </a:tbl>
          </a:graphicData>
        </a:graphic>
      </p:graphicFrame>
    </p:spTree>
    <p:extLst>
      <p:ext uri="{BB962C8B-B14F-4D97-AF65-F5344CB8AC3E}">
        <p14:creationId xmlns:p14="http://schemas.microsoft.com/office/powerpoint/2010/main" val="1619044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Besondere Lernleistung (1/3)</a:t>
            </a:r>
          </a:p>
        </p:txBody>
      </p:sp>
      <p:sp>
        <p:nvSpPr>
          <p:cNvPr id="56323" name="Rectangle 3"/>
          <p:cNvSpPr>
            <a:spLocks noGrp="1" noChangeArrowheads="1"/>
          </p:cNvSpPr>
          <p:nvPr>
            <p:ph type="body" idx="1"/>
          </p:nvPr>
        </p:nvSpPr>
        <p:spPr>
          <a:xfrm>
            <a:off x="457200" y="1600200"/>
            <a:ext cx="8075613" cy="4533900"/>
          </a:xfrm>
        </p:spPr>
        <p:txBody>
          <a:bodyPr/>
          <a:lstStyle/>
          <a:p>
            <a:pPr algn="just" eaLnBrk="1" hangingPunct="1">
              <a:lnSpc>
                <a:spcPct val="90000"/>
              </a:lnSpc>
              <a:buFont typeface="Wingdings" panose="05000000000000000000" pitchFamily="2" charset="2"/>
              <a:buNone/>
            </a:pPr>
            <a:r>
              <a:rPr lang="de-DE" altLang="de-DE">
                <a:effectLst/>
              </a:rPr>
              <a:t>-	Die Arbeit muss in </a:t>
            </a:r>
            <a:r>
              <a:rPr lang="de-DE" altLang="de-DE" b="1">
                <a:solidFill>
                  <a:srgbClr val="0033CC"/>
                </a:solidFill>
                <a:effectLst/>
              </a:rPr>
              <a:t>Umfang und / oder Problemvertiefung Außerordentliches</a:t>
            </a:r>
            <a:r>
              <a:rPr lang="de-DE" altLang="de-DE" b="1">
                <a:effectLst/>
              </a:rPr>
              <a:t> </a:t>
            </a:r>
            <a:r>
              <a:rPr lang="de-DE" altLang="de-DE">
                <a:effectLst/>
              </a:rPr>
              <a:t>leisten.</a:t>
            </a:r>
          </a:p>
          <a:p>
            <a:pPr algn="just" eaLnBrk="1" hangingPunct="1">
              <a:lnSpc>
                <a:spcPct val="90000"/>
              </a:lnSpc>
              <a:buFont typeface="Wingdings" panose="05000000000000000000" pitchFamily="2" charset="2"/>
              <a:buNone/>
            </a:pPr>
            <a:r>
              <a:rPr lang="de-DE" altLang="de-DE">
                <a:effectLst/>
              </a:rPr>
              <a:t>-	Zeitlicher Umfang: mindestens zwei Kurshalbjahre</a:t>
            </a:r>
          </a:p>
          <a:p>
            <a:pPr algn="just" eaLnBrk="1" hangingPunct="1">
              <a:lnSpc>
                <a:spcPct val="90000"/>
              </a:lnSpc>
              <a:buFont typeface="Wingdings" panose="05000000000000000000" pitchFamily="2" charset="2"/>
              <a:buNone/>
            </a:pPr>
            <a:r>
              <a:rPr lang="de-DE" altLang="de-DE">
                <a:effectLst/>
              </a:rPr>
              <a:t>-	</a:t>
            </a:r>
            <a:r>
              <a:rPr lang="de-DE" altLang="de-DE" b="1">
                <a:effectLst/>
              </a:rPr>
              <a:t>Beispiele</a:t>
            </a:r>
            <a:r>
              <a:rPr lang="de-DE" altLang="de-DE">
                <a:effectLst/>
              </a:rPr>
              <a:t>: umfassender Beitrag eines von Ländern geförderten Wettbewerbs; </a:t>
            </a:r>
          </a:p>
          <a:p>
            <a:pPr algn="just" eaLnBrk="1" hangingPunct="1">
              <a:lnSpc>
                <a:spcPct val="90000"/>
              </a:lnSpc>
              <a:buFont typeface="Wingdings" panose="05000000000000000000" pitchFamily="2" charset="2"/>
              <a:buNone/>
            </a:pPr>
            <a:r>
              <a:rPr lang="de-DE" altLang="de-DE">
                <a:effectLst/>
              </a:rPr>
              <a:t>	Ergebnisse eines umfassenden oder fächerübergreifenden Projektes</a:t>
            </a:r>
          </a:p>
        </p:txBody>
      </p:sp>
      <p:sp>
        <p:nvSpPr>
          <p:cNvPr id="56324" name="Rectangle 4"/>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6325"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Besondere Lernleistung (2/3)</a:t>
            </a:r>
          </a:p>
        </p:txBody>
      </p:sp>
      <p:sp>
        <p:nvSpPr>
          <p:cNvPr id="76803" name="Rectangle 3"/>
          <p:cNvSpPr>
            <a:spLocks noGrp="1" noChangeArrowheads="1"/>
          </p:cNvSpPr>
          <p:nvPr>
            <p:ph type="body" idx="1"/>
          </p:nvPr>
        </p:nvSpPr>
        <p:spPr>
          <a:xfrm>
            <a:off x="457200" y="1600200"/>
            <a:ext cx="8002588" cy="4533900"/>
          </a:xfrm>
        </p:spPr>
        <p:txBody>
          <a:bodyPr/>
          <a:lstStyle/>
          <a:p>
            <a:pPr algn="just" eaLnBrk="1" hangingPunct="1">
              <a:lnSpc>
                <a:spcPct val="90000"/>
              </a:lnSpc>
              <a:buFont typeface="Wingdings" panose="05000000000000000000" pitchFamily="2" charset="2"/>
              <a:buNone/>
              <a:defRPr/>
            </a:pPr>
            <a:r>
              <a:rPr lang="de-DE" b="1" dirty="0">
                <a:effectLst/>
              </a:rPr>
              <a:t>-	</a:t>
            </a:r>
            <a:r>
              <a:rPr lang="de-DE" b="1" dirty="0">
                <a:solidFill>
                  <a:srgbClr val="0033CC"/>
                </a:solidFill>
                <a:effectLst/>
              </a:rPr>
              <a:t>Anmeldung</a:t>
            </a:r>
            <a:r>
              <a:rPr lang="de-DE" b="1" dirty="0">
                <a:effectLst/>
              </a:rPr>
              <a:t> </a:t>
            </a:r>
            <a:r>
              <a:rPr lang="de-DE" dirty="0">
                <a:effectLst/>
              </a:rPr>
              <a:t>in der Schule </a:t>
            </a:r>
            <a:r>
              <a:rPr lang="de-DE" dirty="0">
                <a:solidFill>
                  <a:srgbClr val="0033CC"/>
                </a:solidFill>
                <a:effectLst/>
              </a:rPr>
              <a:t>spätestens</a:t>
            </a:r>
          </a:p>
          <a:p>
            <a:pPr algn="just" eaLnBrk="1" hangingPunct="1">
              <a:lnSpc>
                <a:spcPct val="90000"/>
              </a:lnSpc>
              <a:buFont typeface="Wingdings" panose="05000000000000000000" pitchFamily="2" charset="2"/>
              <a:buNone/>
              <a:defRPr/>
            </a:pPr>
            <a:r>
              <a:rPr lang="de-DE" dirty="0">
                <a:effectLst/>
              </a:rPr>
              <a:t>	Ende Q1</a:t>
            </a:r>
          </a:p>
          <a:p>
            <a:pPr algn="just" eaLnBrk="1" hangingPunct="1">
              <a:lnSpc>
                <a:spcPct val="90000"/>
              </a:lnSpc>
              <a:buFontTx/>
              <a:buNone/>
              <a:defRPr/>
            </a:pPr>
            <a:r>
              <a:rPr lang="de-DE" dirty="0">
                <a:effectLst/>
              </a:rPr>
              <a:t>-	Zulassung der Arbeit durch Schulleitung</a:t>
            </a:r>
          </a:p>
          <a:p>
            <a:pPr algn="just" eaLnBrk="1" hangingPunct="1">
              <a:lnSpc>
                <a:spcPct val="90000"/>
              </a:lnSpc>
              <a:buFontTx/>
              <a:buNone/>
              <a:defRPr/>
            </a:pPr>
            <a:r>
              <a:rPr lang="de-DE" dirty="0">
                <a:effectLst/>
              </a:rPr>
              <a:t>	in Abstimmung mit der als Korreferenten vorgesehenen Lehrkraft</a:t>
            </a:r>
          </a:p>
          <a:p>
            <a:pPr algn="just" eaLnBrk="1" hangingPunct="1">
              <a:lnSpc>
                <a:spcPct val="90000"/>
              </a:lnSpc>
              <a:buFont typeface="Wingdings" panose="05000000000000000000" pitchFamily="2" charset="2"/>
              <a:buNone/>
              <a:defRPr/>
            </a:pPr>
            <a:r>
              <a:rPr lang="de-DE" dirty="0">
                <a:effectLst/>
              </a:rPr>
              <a:t>-	</a:t>
            </a:r>
            <a:r>
              <a:rPr lang="de-DE" b="1" dirty="0">
                <a:solidFill>
                  <a:srgbClr val="0033CC"/>
                </a:solidFill>
                <a:effectLst/>
              </a:rPr>
              <a:t>Abgabe</a:t>
            </a:r>
            <a:r>
              <a:rPr lang="de-DE" b="1" dirty="0">
                <a:effectLst/>
              </a:rPr>
              <a:t> </a:t>
            </a:r>
            <a:r>
              <a:rPr lang="de-DE" dirty="0">
                <a:effectLst/>
              </a:rPr>
              <a:t>der Arbeit </a:t>
            </a:r>
            <a:r>
              <a:rPr lang="de-DE" dirty="0">
                <a:solidFill>
                  <a:srgbClr val="0033CC"/>
                </a:solidFill>
                <a:effectLst/>
              </a:rPr>
              <a:t>spätestens</a:t>
            </a:r>
            <a:r>
              <a:rPr lang="de-DE" dirty="0">
                <a:effectLst/>
              </a:rPr>
              <a:t> bis zur Zulassung zur Abiturprüfung </a:t>
            </a:r>
          </a:p>
          <a:p>
            <a:pPr algn="just" eaLnBrk="1" hangingPunct="1">
              <a:lnSpc>
                <a:spcPct val="90000"/>
              </a:lnSpc>
              <a:buFont typeface="Wingdings" panose="05000000000000000000" pitchFamily="2" charset="2"/>
              <a:buNone/>
              <a:defRPr/>
            </a:pPr>
            <a:r>
              <a:rPr lang="de-DE" dirty="0">
                <a:effectLst/>
              </a:rPr>
              <a:t>-	</a:t>
            </a:r>
            <a:r>
              <a:rPr lang="de-DE" b="1" dirty="0">
                <a:solidFill>
                  <a:srgbClr val="0033CC"/>
                </a:solidFill>
                <a:effectLst/>
              </a:rPr>
              <a:t>Rücktritt</a:t>
            </a:r>
            <a:r>
              <a:rPr lang="de-DE" b="1" dirty="0">
                <a:effectLst/>
              </a:rPr>
              <a:t> </a:t>
            </a:r>
            <a:r>
              <a:rPr lang="de-DE" dirty="0">
                <a:effectLst/>
              </a:rPr>
              <a:t>bis zur Zulassung zum Abitur</a:t>
            </a:r>
          </a:p>
          <a:p>
            <a:pPr eaLnBrk="1" hangingPunct="1">
              <a:lnSpc>
                <a:spcPct val="90000"/>
              </a:lnSpc>
              <a:buFont typeface="Wingdings" panose="05000000000000000000" pitchFamily="2" charset="2"/>
              <a:buNone/>
              <a:defRPr/>
            </a:pPr>
            <a:endParaRPr lang="de-DE" sz="2400" dirty="0"/>
          </a:p>
        </p:txBody>
      </p:sp>
      <p:sp>
        <p:nvSpPr>
          <p:cNvPr id="57348" name="Rectangle 4"/>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7349"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Besondere Lernleistung (3/3)</a:t>
            </a:r>
          </a:p>
        </p:txBody>
      </p:sp>
      <p:sp>
        <p:nvSpPr>
          <p:cNvPr id="58371" name="Rectangle 3"/>
          <p:cNvSpPr>
            <a:spLocks noGrp="1" noChangeArrowheads="1"/>
          </p:cNvSpPr>
          <p:nvPr>
            <p:ph type="body" idx="1"/>
          </p:nvPr>
        </p:nvSpPr>
        <p:spPr>
          <a:xfrm>
            <a:off x="457200" y="1600200"/>
            <a:ext cx="8229600" cy="4572000"/>
          </a:xfrm>
        </p:spPr>
        <p:txBody>
          <a:bodyPr/>
          <a:lstStyle/>
          <a:p>
            <a:pPr algn="just" eaLnBrk="1" hangingPunct="1">
              <a:lnSpc>
                <a:spcPct val="90000"/>
              </a:lnSpc>
              <a:buFont typeface="Wingdings" panose="05000000000000000000" pitchFamily="2" charset="2"/>
              <a:buNone/>
            </a:pPr>
            <a:r>
              <a:rPr lang="de-DE" altLang="de-DE" sz="2800">
                <a:effectLst/>
              </a:rPr>
              <a:t>-</a:t>
            </a:r>
            <a:r>
              <a:rPr lang="de-DE" altLang="de-DE">
                <a:effectLst/>
              </a:rPr>
              <a:t>	</a:t>
            </a:r>
            <a:r>
              <a:rPr lang="de-DE" altLang="de-DE" sz="2800" u="sng">
                <a:effectLst/>
              </a:rPr>
              <a:t>Bewertung und Korrektur:</a:t>
            </a:r>
            <a:r>
              <a:rPr lang="de-DE" altLang="de-DE" sz="2800">
                <a:effectLst/>
              </a:rPr>
              <a:t> nach Maßstäben und Verfahren für Abiturprüfung</a:t>
            </a:r>
          </a:p>
          <a:p>
            <a:pPr algn="just" eaLnBrk="1" hangingPunct="1">
              <a:lnSpc>
                <a:spcPct val="90000"/>
              </a:lnSpc>
              <a:buFont typeface="Wingdings" panose="05000000000000000000" pitchFamily="2" charset="2"/>
              <a:buNone/>
            </a:pPr>
            <a:r>
              <a:rPr lang="de-DE" altLang="de-DE" sz="2800">
                <a:effectLst/>
              </a:rPr>
              <a:t>-	ergänzt durch 30minütiges </a:t>
            </a:r>
            <a:r>
              <a:rPr lang="de-DE" altLang="de-DE" sz="2800">
                <a:solidFill>
                  <a:srgbClr val="0033CC"/>
                </a:solidFill>
                <a:effectLst/>
              </a:rPr>
              <a:t>Kolloquium</a:t>
            </a:r>
            <a:r>
              <a:rPr lang="de-DE" altLang="de-DE" sz="2800">
                <a:effectLst/>
              </a:rPr>
              <a:t> vor Fachprüfungsausschuss</a:t>
            </a:r>
          </a:p>
          <a:p>
            <a:pPr algn="just" eaLnBrk="1" hangingPunct="1">
              <a:lnSpc>
                <a:spcPct val="90000"/>
              </a:lnSpc>
              <a:buFont typeface="Wingdings" panose="05000000000000000000" pitchFamily="2" charset="2"/>
              <a:buNone/>
            </a:pPr>
            <a:r>
              <a:rPr lang="de-DE" altLang="de-DE" sz="2800">
                <a:effectLst/>
              </a:rPr>
              <a:t>-	Anrechnung der besonderen Lernleistung im Rahmen der für die Abiturprüfung vorgesehenen Punktzahl</a:t>
            </a:r>
          </a:p>
          <a:p>
            <a:pPr algn="just" eaLnBrk="1" hangingPunct="1">
              <a:lnSpc>
                <a:spcPct val="80000"/>
              </a:lnSpc>
              <a:buFont typeface="Wingdings" panose="05000000000000000000" pitchFamily="2" charset="2"/>
              <a:buNone/>
            </a:pPr>
            <a:r>
              <a:rPr lang="de-DE" altLang="de-DE" sz="2800">
                <a:effectLst/>
              </a:rPr>
              <a:t>-	Prüfungsergebnisse der Abiturfächer in </a:t>
            </a:r>
          </a:p>
          <a:p>
            <a:pPr algn="just" eaLnBrk="1" hangingPunct="1">
              <a:lnSpc>
                <a:spcPct val="80000"/>
              </a:lnSpc>
              <a:buFont typeface="Wingdings" panose="05000000000000000000" pitchFamily="2" charset="2"/>
              <a:buNone/>
            </a:pPr>
            <a:r>
              <a:rPr lang="de-DE" altLang="de-DE" sz="2800">
                <a:effectLst/>
              </a:rPr>
              <a:t>	</a:t>
            </a:r>
            <a:r>
              <a:rPr lang="de-DE" altLang="de-DE" sz="2800">
                <a:solidFill>
                  <a:srgbClr val="0033CC"/>
                </a:solidFill>
                <a:effectLst/>
              </a:rPr>
              <a:t>vierfacher Wertung</a:t>
            </a:r>
            <a:r>
              <a:rPr lang="de-DE" altLang="de-DE" sz="2800">
                <a:effectLst/>
              </a:rPr>
              <a:t> + </a:t>
            </a:r>
            <a:r>
              <a:rPr lang="de-DE" altLang="de-DE" sz="2800">
                <a:solidFill>
                  <a:srgbClr val="0033CC"/>
                </a:solidFill>
                <a:effectLst/>
              </a:rPr>
              <a:t>vierfache Wertung</a:t>
            </a:r>
            <a:r>
              <a:rPr lang="de-DE" altLang="de-DE" sz="2800">
                <a:effectLst/>
              </a:rPr>
              <a:t> des Ergebnisses der bLL (max.15 Punkte erreichbar, die vierfach gewertet werden) </a:t>
            </a:r>
          </a:p>
          <a:p>
            <a:pPr eaLnBrk="1" hangingPunct="1">
              <a:lnSpc>
                <a:spcPct val="90000"/>
              </a:lnSpc>
              <a:buFont typeface="Wingdings" panose="05000000000000000000" pitchFamily="2" charset="2"/>
              <a:buNone/>
            </a:pPr>
            <a:endParaRPr lang="de-DE" altLang="de-DE" sz="2800">
              <a:effectLst/>
            </a:endParaRPr>
          </a:p>
        </p:txBody>
      </p:sp>
      <p:sp>
        <p:nvSpPr>
          <p:cNvPr id="58372" name="Rectangle 4"/>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8373"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(1/7)</a:t>
            </a:r>
          </a:p>
        </p:txBody>
      </p:sp>
      <p:sp>
        <p:nvSpPr>
          <p:cNvPr id="7885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de-DE" dirty="0">
                <a:effectLst/>
              </a:rPr>
              <a:t>	Die Gesamtpunktzahl für das Abitur, die die offizielle Bezeichnung </a:t>
            </a:r>
          </a:p>
          <a:p>
            <a:pPr algn="ctr" eaLnBrk="1" hangingPunct="1">
              <a:buFont typeface="Wingdings" panose="05000000000000000000" pitchFamily="2" charset="2"/>
              <a:buNone/>
              <a:defRPr/>
            </a:pPr>
            <a:r>
              <a:rPr lang="de-DE" b="1" dirty="0">
                <a:solidFill>
                  <a:srgbClr val="0033CC"/>
                </a:solidFill>
                <a:effectLst/>
              </a:rPr>
              <a:t>"Gesamtqualifikation</a:t>
            </a:r>
            <a:r>
              <a:rPr lang="de-DE" dirty="0">
                <a:solidFill>
                  <a:srgbClr val="0033CC"/>
                </a:solidFill>
                <a:effectLst/>
              </a:rPr>
              <a:t>"</a:t>
            </a:r>
            <a:r>
              <a:rPr lang="de-DE" dirty="0">
                <a:effectLst/>
              </a:rPr>
              <a:t> </a:t>
            </a:r>
          </a:p>
          <a:p>
            <a:pPr eaLnBrk="1" hangingPunct="1">
              <a:buFont typeface="Wingdings" panose="05000000000000000000" pitchFamily="2" charset="2"/>
              <a:buNone/>
              <a:defRPr/>
            </a:pPr>
            <a:r>
              <a:rPr lang="de-DE" dirty="0">
                <a:effectLst/>
              </a:rPr>
              <a:t>	trägt und die am Ende der Abiturprüfungen in die Durchschnittsnote des Abiturs umgerechnet wird, speist sich aus drei</a:t>
            </a:r>
            <a:r>
              <a:rPr lang="de-DE" b="1" dirty="0">
                <a:effectLst/>
              </a:rPr>
              <a:t> </a:t>
            </a:r>
            <a:r>
              <a:rPr lang="de-DE" b="1" dirty="0">
                <a:solidFill>
                  <a:srgbClr val="0033CC"/>
                </a:solidFill>
                <a:effectLst/>
              </a:rPr>
              <a:t>Quellen</a:t>
            </a:r>
            <a:r>
              <a:rPr lang="de-DE" dirty="0">
                <a:effectLst/>
              </a:rPr>
              <a:t>:</a:t>
            </a:r>
          </a:p>
          <a:p>
            <a:pPr eaLnBrk="1" hangingPunct="1">
              <a:buFont typeface="Wingdings" panose="05000000000000000000" pitchFamily="2" charset="2"/>
              <a:buNone/>
              <a:defRPr/>
            </a:pPr>
            <a:endParaRPr lang="de-DE" sz="2400" dirty="0"/>
          </a:p>
        </p:txBody>
      </p:sp>
      <p:sp>
        <p:nvSpPr>
          <p:cNvPr id="59396" name="Rectangle 4"/>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9397"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(2/7)</a:t>
            </a:r>
          </a:p>
        </p:txBody>
      </p:sp>
      <p:sp>
        <p:nvSpPr>
          <p:cNvPr id="60419" name="Rectangle 3"/>
          <p:cNvSpPr>
            <a:spLocks noGrp="1" noChangeArrowheads="1"/>
          </p:cNvSpPr>
          <p:nvPr>
            <p:ph type="body" idx="1"/>
          </p:nvPr>
        </p:nvSpPr>
        <p:spPr>
          <a:xfrm>
            <a:off x="34925" y="1600200"/>
            <a:ext cx="9036050" cy="4533900"/>
          </a:xfrm>
        </p:spPr>
        <p:txBody>
          <a:bodyPr/>
          <a:lstStyle/>
          <a:p>
            <a:pPr eaLnBrk="1" hangingPunct="1">
              <a:buFont typeface="Wingdings" panose="05000000000000000000" pitchFamily="2" charset="2"/>
              <a:buNone/>
            </a:pPr>
            <a:r>
              <a:rPr lang="de-DE" altLang="de-DE">
                <a:effectLst/>
              </a:rPr>
              <a:t>1.	Die Punkte der </a:t>
            </a:r>
            <a:r>
              <a:rPr lang="de-DE" altLang="de-DE" b="1">
                <a:solidFill>
                  <a:srgbClr val="FF6401"/>
                </a:solidFill>
                <a:effectLst/>
              </a:rPr>
              <a:t>Leistungskurse</a:t>
            </a:r>
            <a:r>
              <a:rPr lang="de-DE" altLang="de-DE" b="1">
                <a:effectLst/>
              </a:rPr>
              <a:t> </a:t>
            </a:r>
            <a:r>
              <a:rPr lang="de-DE" altLang="de-DE">
                <a:effectLst/>
              </a:rPr>
              <a:t>aus der Qualifikationsphase kommen mit dem </a:t>
            </a:r>
            <a:r>
              <a:rPr lang="de-DE" altLang="de-DE" b="1">
                <a:solidFill>
                  <a:srgbClr val="0033CC"/>
                </a:solidFill>
                <a:effectLst/>
              </a:rPr>
              <a:t>Faktor 2</a:t>
            </a:r>
            <a:r>
              <a:rPr lang="de-DE" altLang="de-DE" b="1">
                <a:effectLst/>
              </a:rPr>
              <a:t> </a:t>
            </a:r>
            <a:r>
              <a:rPr lang="de-DE" altLang="de-DE">
                <a:effectLst/>
              </a:rPr>
              <a:t>gewichtet in den Topf des </a:t>
            </a:r>
            <a:r>
              <a:rPr lang="de-DE" altLang="de-DE" b="1">
                <a:solidFill>
                  <a:srgbClr val="FF6401"/>
                </a:solidFill>
                <a:effectLst/>
              </a:rPr>
              <a:t>LK-Bereichs</a:t>
            </a:r>
            <a:r>
              <a:rPr lang="de-DE" altLang="de-DE">
                <a:effectLst/>
              </a:rPr>
              <a:t>. </a:t>
            </a:r>
          </a:p>
          <a:p>
            <a:pPr eaLnBrk="1" hangingPunct="1">
              <a:buFont typeface="Wingdings" panose="05000000000000000000" pitchFamily="2" charset="2"/>
              <a:buNone/>
            </a:pPr>
            <a:r>
              <a:rPr lang="de-DE" altLang="de-DE">
                <a:effectLst/>
              </a:rPr>
              <a:t>	</a:t>
            </a:r>
          </a:p>
          <a:p>
            <a:pPr eaLnBrk="1" hangingPunct="1">
              <a:buFont typeface="Wingdings" panose="05000000000000000000" pitchFamily="2" charset="2"/>
              <a:buNone/>
            </a:pPr>
            <a:r>
              <a:rPr lang="de-DE" altLang="de-DE">
                <a:effectLst/>
              </a:rPr>
              <a:t>	Am Ende Qualifikationsphase im </a:t>
            </a:r>
            <a:r>
              <a:rPr lang="de-DE" altLang="de-DE" b="1">
                <a:solidFill>
                  <a:srgbClr val="FF6401"/>
                </a:solidFill>
                <a:effectLst/>
              </a:rPr>
              <a:t>LK-Topf</a:t>
            </a:r>
            <a:r>
              <a:rPr lang="de-DE" altLang="de-DE" b="1">
                <a:effectLst/>
              </a:rPr>
              <a:t>:</a:t>
            </a:r>
            <a:endParaRPr lang="de-DE" altLang="de-DE">
              <a:effectLst/>
            </a:endParaRPr>
          </a:p>
          <a:p>
            <a:pPr eaLnBrk="1" hangingPunct="1">
              <a:buFont typeface="Wingdings" panose="05000000000000000000" pitchFamily="2" charset="2"/>
              <a:buNone/>
            </a:pPr>
            <a:r>
              <a:rPr lang="de-DE" altLang="de-DE">
                <a:effectLst/>
              </a:rPr>
              <a:t>	</a:t>
            </a:r>
            <a:r>
              <a:rPr lang="de-DE" altLang="de-DE" b="1">
                <a:effectLst/>
              </a:rPr>
              <a:t>Minimale Punktzahl (PZ):</a:t>
            </a:r>
            <a:r>
              <a:rPr lang="de-DE" altLang="de-DE">
                <a:effectLst/>
              </a:rPr>
              <a:t> </a:t>
            </a:r>
            <a:r>
              <a:rPr lang="de-DE" altLang="de-DE" b="1">
                <a:effectLst/>
              </a:rPr>
              <a:t>80 Punkte Maximale PZ: 240 Punkte</a:t>
            </a:r>
          </a:p>
        </p:txBody>
      </p:sp>
      <p:sp>
        <p:nvSpPr>
          <p:cNvPr id="60420" name="Rectangle 4"/>
          <p:cNvSpPr>
            <a:spLocks noChangeArrowheads="1"/>
          </p:cNvSpPr>
          <p:nvPr/>
        </p:nvSpPr>
        <p:spPr bwMode="auto">
          <a:xfrm>
            <a:off x="2554288"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0421"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(3/7)</a:t>
            </a:r>
          </a:p>
        </p:txBody>
      </p:sp>
      <p:sp>
        <p:nvSpPr>
          <p:cNvPr id="61443" name="Rectangle 3"/>
          <p:cNvSpPr>
            <a:spLocks noGrp="1" noChangeArrowheads="1"/>
          </p:cNvSpPr>
          <p:nvPr>
            <p:ph type="body" idx="1"/>
          </p:nvPr>
        </p:nvSpPr>
        <p:spPr>
          <a:xfrm>
            <a:off x="250825" y="1600200"/>
            <a:ext cx="8686800" cy="4533900"/>
          </a:xfrm>
        </p:spPr>
        <p:txBody>
          <a:bodyPr/>
          <a:lstStyle/>
          <a:p>
            <a:pPr eaLnBrk="1" hangingPunct="1">
              <a:buFont typeface="Wingdings" panose="05000000000000000000" pitchFamily="2" charset="2"/>
              <a:buNone/>
            </a:pPr>
            <a:r>
              <a:rPr lang="de-DE" altLang="de-DE">
                <a:effectLst/>
              </a:rPr>
              <a:t>2.	Die Punkte von </a:t>
            </a:r>
            <a:r>
              <a:rPr lang="de-DE" altLang="de-DE" b="1">
                <a:solidFill>
                  <a:srgbClr val="FF610B"/>
                </a:solidFill>
                <a:effectLst/>
              </a:rPr>
              <a:t>27 bis 32 Grundkursen</a:t>
            </a:r>
            <a:r>
              <a:rPr lang="de-DE" altLang="de-DE" b="1">
                <a:effectLst/>
              </a:rPr>
              <a:t>   </a:t>
            </a:r>
            <a:r>
              <a:rPr lang="de-DE" altLang="de-DE">
                <a:effectLst/>
              </a:rPr>
              <a:t>aus der Qualifikationsphase kommen </a:t>
            </a:r>
            <a:r>
              <a:rPr lang="de-DE" altLang="de-DE" b="1">
                <a:solidFill>
                  <a:srgbClr val="0033CC"/>
                </a:solidFill>
                <a:effectLst/>
              </a:rPr>
              <a:t>ungewichtet</a:t>
            </a:r>
            <a:r>
              <a:rPr lang="de-DE" altLang="de-DE" b="1">
                <a:effectLst/>
              </a:rPr>
              <a:t> </a:t>
            </a:r>
            <a:r>
              <a:rPr lang="de-DE" altLang="de-DE">
                <a:effectLst/>
              </a:rPr>
              <a:t>in den Topf des </a:t>
            </a:r>
            <a:r>
              <a:rPr lang="de-DE" altLang="de-DE" b="1">
                <a:solidFill>
                  <a:srgbClr val="FF610B"/>
                </a:solidFill>
                <a:effectLst/>
              </a:rPr>
              <a:t>GK-Bereichs</a:t>
            </a:r>
            <a:r>
              <a:rPr lang="de-DE" altLang="de-DE">
                <a:effectLst/>
              </a:rPr>
              <a:t>. </a:t>
            </a:r>
          </a:p>
          <a:p>
            <a:pPr eaLnBrk="1" hangingPunct="1">
              <a:buFont typeface="Wingdings" panose="05000000000000000000" pitchFamily="2" charset="2"/>
              <a:buNone/>
            </a:pPr>
            <a:r>
              <a:rPr lang="de-DE" altLang="de-DE">
                <a:effectLst/>
              </a:rPr>
              <a:t>	</a:t>
            </a:r>
          </a:p>
          <a:p>
            <a:pPr eaLnBrk="1" hangingPunct="1">
              <a:buFont typeface="Wingdings" panose="05000000000000000000" pitchFamily="2" charset="2"/>
              <a:buNone/>
            </a:pPr>
            <a:r>
              <a:rPr lang="de-DE" altLang="de-DE">
                <a:effectLst/>
              </a:rPr>
              <a:t>	Am Ende Qualifikationsphase im </a:t>
            </a:r>
            <a:r>
              <a:rPr lang="de-DE" altLang="de-DE" b="1">
                <a:solidFill>
                  <a:srgbClr val="FF610B"/>
                </a:solidFill>
                <a:effectLst/>
              </a:rPr>
              <a:t>GK-Topf</a:t>
            </a:r>
            <a:r>
              <a:rPr lang="de-DE" altLang="de-DE">
                <a:effectLst/>
              </a:rPr>
              <a:t>:</a:t>
            </a:r>
          </a:p>
          <a:p>
            <a:pPr eaLnBrk="1" hangingPunct="1">
              <a:buFont typeface="Wingdings" panose="05000000000000000000" pitchFamily="2" charset="2"/>
              <a:buNone/>
            </a:pPr>
            <a:r>
              <a:rPr lang="de-DE" altLang="de-DE" b="1">
                <a:effectLst/>
              </a:rPr>
              <a:t>	Minimale PZ: 120 Punkte </a:t>
            </a:r>
            <a:endParaRPr lang="de-DE" altLang="de-DE">
              <a:effectLst/>
            </a:endParaRPr>
          </a:p>
          <a:p>
            <a:pPr eaLnBrk="1" hangingPunct="1">
              <a:buFont typeface="Wingdings" panose="05000000000000000000" pitchFamily="2" charset="2"/>
              <a:buNone/>
            </a:pPr>
            <a:r>
              <a:rPr lang="de-DE" altLang="de-DE" b="1">
                <a:effectLst/>
              </a:rPr>
              <a:t>	Maximale PZ: 360 Punkte</a:t>
            </a:r>
            <a:endParaRPr lang="de-DE" altLang="de-DE">
              <a:effectLst/>
            </a:endParaRPr>
          </a:p>
          <a:p>
            <a:pPr eaLnBrk="1" hangingPunct="1">
              <a:buFont typeface="Wingdings" panose="05000000000000000000" pitchFamily="2" charset="2"/>
              <a:buNone/>
            </a:pPr>
            <a:r>
              <a:rPr lang="de-DE" altLang="de-DE">
                <a:effectLst/>
              </a:rPr>
              <a:t>	Anrechnung nur von bestimmten GK!</a:t>
            </a:r>
          </a:p>
        </p:txBody>
      </p:sp>
      <p:sp>
        <p:nvSpPr>
          <p:cNvPr id="61444" name="Rectangle 4"/>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1445"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(4/7)</a:t>
            </a:r>
          </a:p>
        </p:txBody>
      </p:sp>
      <p:sp>
        <p:nvSpPr>
          <p:cNvPr id="143363" name="Rectangle 3"/>
          <p:cNvSpPr>
            <a:spLocks noGrp="1" noChangeArrowheads="1"/>
          </p:cNvSpPr>
          <p:nvPr>
            <p:ph type="body" idx="1"/>
          </p:nvPr>
        </p:nvSpPr>
        <p:spPr>
          <a:xfrm>
            <a:off x="457200" y="1558925"/>
            <a:ext cx="8229600" cy="4533900"/>
          </a:xfrm>
        </p:spPr>
        <p:txBody>
          <a:bodyPr/>
          <a:lstStyle/>
          <a:p>
            <a:pPr eaLnBrk="1" hangingPunct="1">
              <a:lnSpc>
                <a:spcPct val="80000"/>
              </a:lnSpc>
              <a:buFont typeface="Wingdings" panose="05000000000000000000" pitchFamily="2" charset="2"/>
              <a:buNone/>
              <a:defRPr/>
            </a:pPr>
            <a:r>
              <a:rPr lang="de-DE" dirty="0"/>
              <a:t>Anzurechnende Pflichtkurse:</a:t>
            </a:r>
          </a:p>
          <a:p>
            <a:pPr eaLnBrk="1" hangingPunct="1">
              <a:lnSpc>
                <a:spcPct val="80000"/>
              </a:lnSpc>
              <a:buFont typeface="Wingdings" panose="05000000000000000000" pitchFamily="2" charset="2"/>
              <a:buNone/>
              <a:defRPr/>
            </a:pPr>
            <a:r>
              <a:rPr lang="de-DE" sz="2000" dirty="0">
                <a:effectLst/>
              </a:rPr>
              <a:t>-</a:t>
            </a:r>
            <a:r>
              <a:rPr lang="de-DE" sz="2000" dirty="0"/>
              <a:t>	</a:t>
            </a:r>
            <a:r>
              <a:rPr lang="de-DE" sz="2000" dirty="0">
                <a:effectLst/>
              </a:rPr>
              <a:t>4 Kurse Deutsch</a:t>
            </a:r>
          </a:p>
          <a:p>
            <a:pPr eaLnBrk="1" hangingPunct="1">
              <a:lnSpc>
                <a:spcPct val="80000"/>
              </a:lnSpc>
              <a:buFontTx/>
              <a:buNone/>
              <a:defRPr/>
            </a:pPr>
            <a:r>
              <a:rPr lang="de-DE" sz="2000" dirty="0">
                <a:effectLst/>
              </a:rPr>
              <a:t>-	4 Kurse Fremdsprache</a:t>
            </a:r>
          </a:p>
          <a:p>
            <a:pPr eaLnBrk="1" hangingPunct="1">
              <a:lnSpc>
                <a:spcPct val="80000"/>
              </a:lnSpc>
              <a:buFontTx/>
              <a:buNone/>
              <a:defRPr/>
            </a:pPr>
            <a:r>
              <a:rPr lang="de-DE" sz="2000" dirty="0">
                <a:effectLst/>
              </a:rPr>
              <a:t>-	2 Kurse Kunst oder Musik oder Literatur</a:t>
            </a:r>
          </a:p>
          <a:p>
            <a:pPr eaLnBrk="1" hangingPunct="1">
              <a:lnSpc>
                <a:spcPct val="80000"/>
              </a:lnSpc>
              <a:buFontTx/>
              <a:buNone/>
              <a:defRPr/>
            </a:pPr>
            <a:r>
              <a:rPr lang="de-DE" sz="2000" dirty="0">
                <a:effectLst/>
              </a:rPr>
              <a:t>-	4 + 2 Kurse aus dem 2. Aufgabenfeld</a:t>
            </a:r>
          </a:p>
          <a:p>
            <a:pPr eaLnBrk="1" hangingPunct="1">
              <a:lnSpc>
                <a:spcPct val="80000"/>
              </a:lnSpc>
              <a:buFontTx/>
              <a:buNone/>
              <a:defRPr/>
            </a:pPr>
            <a:r>
              <a:rPr lang="de-DE" sz="2000" dirty="0">
                <a:effectLst/>
              </a:rPr>
              <a:t>	(wenn nicht Geschichte oder Sozialwissenschaften:</a:t>
            </a:r>
          </a:p>
          <a:p>
            <a:pPr eaLnBrk="1" hangingPunct="1">
              <a:lnSpc>
                <a:spcPct val="80000"/>
              </a:lnSpc>
              <a:buFontTx/>
              <a:buNone/>
              <a:defRPr/>
            </a:pPr>
            <a:r>
              <a:rPr lang="de-DE" sz="2000" dirty="0">
                <a:effectLst/>
              </a:rPr>
              <a:t>	Zusatzkurs Geschichte oder Sozialwissenschaften in Q2)</a:t>
            </a:r>
          </a:p>
          <a:p>
            <a:pPr eaLnBrk="1" hangingPunct="1">
              <a:lnSpc>
                <a:spcPct val="80000"/>
              </a:lnSpc>
              <a:buFontTx/>
              <a:buNone/>
              <a:defRPr/>
            </a:pPr>
            <a:r>
              <a:rPr lang="de-DE" sz="2000" dirty="0">
                <a:effectLst/>
              </a:rPr>
              <a:t>-	4 Kurse Mathematik</a:t>
            </a:r>
          </a:p>
          <a:p>
            <a:pPr eaLnBrk="1" hangingPunct="1">
              <a:lnSpc>
                <a:spcPct val="80000"/>
              </a:lnSpc>
              <a:buFontTx/>
              <a:buNone/>
              <a:defRPr/>
            </a:pPr>
            <a:r>
              <a:rPr lang="de-DE" sz="2000" dirty="0">
                <a:effectLst/>
              </a:rPr>
              <a:t>-	4 Kurse Biologie oder Chemie oder Physik</a:t>
            </a:r>
          </a:p>
          <a:p>
            <a:pPr eaLnBrk="1" hangingPunct="1">
              <a:lnSpc>
                <a:spcPct val="80000"/>
              </a:lnSpc>
              <a:buFontTx/>
              <a:buNone/>
              <a:defRPr/>
            </a:pPr>
            <a:r>
              <a:rPr lang="de-DE" sz="2000" dirty="0">
                <a:effectLst/>
              </a:rPr>
              <a:t>-	2 Kurse (Q2 !!!) einer weiteren FS oder NW</a:t>
            </a:r>
          </a:p>
          <a:p>
            <a:pPr eaLnBrk="1" hangingPunct="1">
              <a:lnSpc>
                <a:spcPct val="80000"/>
              </a:lnSpc>
              <a:buFontTx/>
              <a:buNone/>
              <a:defRPr/>
            </a:pPr>
            <a:r>
              <a:rPr lang="de-DE" sz="2000" dirty="0">
                <a:effectLst/>
              </a:rPr>
              <a:t>-	2 Kurse Religionslehre bzw. Philosophie</a:t>
            </a:r>
          </a:p>
          <a:p>
            <a:pPr eaLnBrk="1" hangingPunct="1">
              <a:lnSpc>
                <a:spcPct val="80000"/>
              </a:lnSpc>
              <a:buFontTx/>
              <a:buNone/>
              <a:defRPr/>
            </a:pPr>
            <a:endParaRPr lang="de-DE" sz="2000" dirty="0">
              <a:effectLst/>
            </a:endParaRPr>
          </a:p>
          <a:p>
            <a:pPr eaLnBrk="1" hangingPunct="1">
              <a:lnSpc>
                <a:spcPct val="80000"/>
              </a:lnSpc>
              <a:buFontTx/>
              <a:buNone/>
              <a:defRPr/>
            </a:pPr>
            <a:r>
              <a:rPr lang="de-DE" sz="2000" dirty="0">
                <a:effectLst/>
              </a:rPr>
              <a:t>	</a:t>
            </a:r>
            <a:r>
              <a:rPr lang="de-DE" sz="2000" dirty="0">
                <a:solidFill>
                  <a:srgbClr val="0000FF"/>
                </a:solidFill>
                <a:effectLst/>
              </a:rPr>
              <a:t>Kein Pflichtkurs darf mit der Punktzahl Null abgeschlossen werden!</a:t>
            </a:r>
          </a:p>
          <a:p>
            <a:pPr eaLnBrk="1" hangingPunct="1">
              <a:lnSpc>
                <a:spcPct val="80000"/>
              </a:lnSpc>
              <a:buFontTx/>
              <a:buNone/>
              <a:defRPr/>
            </a:pPr>
            <a:endParaRPr lang="de-DE" sz="2000" dirty="0">
              <a:effectLst/>
            </a:endParaRPr>
          </a:p>
          <a:p>
            <a:pPr eaLnBrk="1" hangingPunct="1">
              <a:lnSpc>
                <a:spcPct val="80000"/>
              </a:lnSpc>
              <a:buFontTx/>
              <a:buChar char="-"/>
              <a:defRPr/>
            </a:pPr>
            <a:endParaRPr lang="de-DE" sz="2000" dirty="0">
              <a:effectLst/>
            </a:endParaRPr>
          </a:p>
        </p:txBody>
      </p:sp>
      <p:sp>
        <p:nvSpPr>
          <p:cNvPr id="62468" name="Rectangle 4"/>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2469"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46" name="Rectangle 26"/>
          <p:cNvSpPr>
            <a:spLocks noGrp="1" noChangeArrowheads="1"/>
          </p:cNvSpPr>
          <p:nvPr>
            <p:ph type="title"/>
          </p:nvPr>
        </p:nvSpPr>
        <p:spPr>
          <a:xfrm>
            <a:off x="457200" y="188913"/>
            <a:ext cx="8229600" cy="1143000"/>
          </a:xfrm>
        </p:spPr>
        <p:txBody>
          <a:bodyPr/>
          <a:lstStyle/>
          <a:p>
            <a:pPr eaLnBrk="1" hangingPunct="1">
              <a:defRPr/>
            </a:pPr>
            <a:r>
              <a:rPr lang="de-DE">
                <a:solidFill>
                  <a:srgbClr val="FF3300"/>
                </a:solidFill>
                <a:effectLst>
                  <a:outerShdw blurRad="38100" dist="38100" dir="2700000" algn="tl">
                    <a:srgbClr val="000000"/>
                  </a:outerShdw>
                </a:effectLst>
              </a:rPr>
              <a:t>Die gymnasiale Oberstufe</a:t>
            </a:r>
          </a:p>
        </p:txBody>
      </p:sp>
      <p:graphicFrame>
        <p:nvGraphicFramePr>
          <p:cNvPr id="209951" name="Group 31"/>
          <p:cNvGraphicFramePr>
            <a:graphicFrameLocks noGrp="1"/>
          </p:cNvGraphicFramePr>
          <p:nvPr>
            <p:ph idx="1"/>
          </p:nvPr>
        </p:nvGraphicFramePr>
        <p:xfrm>
          <a:off x="457200" y="1268413"/>
          <a:ext cx="8229600" cy="5154613"/>
        </p:xfrm>
        <a:graphic>
          <a:graphicData uri="http://schemas.openxmlformats.org/drawingml/2006/table">
            <a:tbl>
              <a:tblPr/>
              <a:tblGrid>
                <a:gridCol w="5568950">
                  <a:extLst>
                    <a:ext uri="{9D8B030D-6E8A-4147-A177-3AD203B41FA5}">
                      <a16:colId xmlns:a16="http://schemas.microsoft.com/office/drawing/2014/main" val="20000"/>
                    </a:ext>
                  </a:extLst>
                </a:gridCol>
                <a:gridCol w="2660650">
                  <a:extLst>
                    <a:ext uri="{9D8B030D-6E8A-4147-A177-3AD203B41FA5}">
                      <a16:colId xmlns:a16="http://schemas.microsoft.com/office/drawing/2014/main" val="20001"/>
                    </a:ext>
                  </a:extLst>
                </a:gridCol>
              </a:tblGrid>
              <a:tr h="944938">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1" i="0"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Abiturzeugnis (Ergebnisse aus Block I und Block II)</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de-DE"/>
                    </a:p>
                  </a:txBody>
                  <a:tcPr/>
                </a:tc>
                <a:extLst>
                  <a:ext uri="{0D108BD9-81ED-4DB2-BD59-A6C34878D82A}">
                    <a16:rowId xmlns:a16="http://schemas.microsoft.com/office/drawing/2014/main" val="10000"/>
                  </a:ext>
                </a:extLst>
              </a:tr>
              <a:tr h="548674">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000" b="1" i="0" u="none" strike="noStrike" cap="none" normalizeH="0" baseline="0">
                          <a:ln>
                            <a:noFill/>
                          </a:ln>
                          <a:solidFill>
                            <a:schemeClr val="tx1"/>
                          </a:solidFill>
                          <a:effectLst>
                            <a:outerShdw blurRad="38100" dist="38100" dir="2700000" algn="tl">
                              <a:srgbClr val="FFFFFF"/>
                            </a:outerShdw>
                          </a:effectLst>
                          <a:latin typeface="Arial" charset="0"/>
                          <a:cs typeface="Arial" charset="0"/>
                        </a:rPr>
                        <a:t>Abiturprüfungen (Block II)</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4B60"/>
                    </a:solidFill>
                  </a:tcPr>
                </a:tc>
                <a:tc hMerge="1">
                  <a:txBody>
                    <a:bodyPr/>
                    <a:lstStyle/>
                    <a:p>
                      <a:endParaRPr lang="de-DE"/>
                    </a:p>
                  </a:txBody>
                  <a:tcPr/>
                </a:tc>
                <a:extLst>
                  <a:ext uri="{0D108BD9-81ED-4DB2-BD59-A6C34878D82A}">
                    <a16:rowId xmlns:a16="http://schemas.microsoft.com/office/drawing/2014/main" val="10001"/>
                  </a:ext>
                </a:extLst>
              </a:tr>
              <a:tr h="518192">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1" i="0" u="none" strike="noStrike" cap="none" normalizeH="0" baseline="0">
                          <a:ln>
                            <a:noFill/>
                          </a:ln>
                          <a:solidFill>
                            <a:schemeClr val="tx1"/>
                          </a:solidFill>
                          <a:effectLst>
                            <a:outerShdw blurRad="38100" dist="38100" dir="2700000" algn="tl">
                              <a:srgbClr val="FFFFFF"/>
                            </a:outerShdw>
                          </a:effectLst>
                          <a:latin typeface="Arial" charset="0"/>
                          <a:cs typeface="Arial" charset="0"/>
                        </a:rPr>
                        <a:t>Zulassung zu den Abiturprüfungen</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de-DE"/>
                    </a:p>
                  </a:txBody>
                  <a:tcPr/>
                </a:tc>
                <a:extLst>
                  <a:ext uri="{0D108BD9-81ED-4DB2-BD59-A6C34878D82A}">
                    <a16:rowId xmlns:a16="http://schemas.microsoft.com/office/drawing/2014/main" val="10002"/>
                  </a:ext>
                </a:extLst>
              </a:tr>
              <a:tr h="100590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000" b="1" i="0"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2. Jahr der Qualifikationsphase (Q2)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63F"/>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3000" b="1"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000" b="1"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rPr>
                        <a:t> (Block I)</a:t>
                      </a:r>
                      <a:r>
                        <a:rPr kumimoji="0" lang="de-DE" sz="3000" b="1" i="0" u="none" strike="noStrike" cap="none" normalizeH="0" baseline="0">
                          <a:ln>
                            <a:noFill/>
                          </a:ln>
                          <a:solidFill>
                            <a:schemeClr val="tx1"/>
                          </a:solidFill>
                          <a:effectLst>
                            <a:outerShdw blurRad="38100" dist="38100" dir="2700000" algn="tl">
                              <a:srgbClr val="FFFFFF"/>
                            </a:outerShdw>
                          </a:effectLst>
                          <a:latin typeface="Arial" charset="0"/>
                          <a:cs typeface="Arial"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63F"/>
                    </a:solidFill>
                  </a:tcPr>
                </a:tc>
                <a:extLst>
                  <a:ext uri="{0D108BD9-81ED-4DB2-BD59-A6C34878D82A}">
                    <a16:rowId xmlns:a16="http://schemas.microsoft.com/office/drawing/2014/main" val="10003"/>
                  </a:ext>
                </a:extLst>
              </a:tr>
              <a:tr h="100590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000" b="1" i="0"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1. Jahr der Qualifikationsphase (Q1)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63F"/>
                    </a:solidFill>
                  </a:tcPr>
                </a:tc>
                <a:tc vMerge="1">
                  <a:txBody>
                    <a:bodyPr/>
                    <a:lstStyle/>
                    <a:p>
                      <a:endParaRPr lang="de-DE"/>
                    </a:p>
                  </a:txBody>
                  <a:tcPr/>
                </a:tc>
                <a:extLst>
                  <a:ext uri="{0D108BD9-81ED-4DB2-BD59-A6C34878D82A}">
                    <a16:rowId xmlns:a16="http://schemas.microsoft.com/office/drawing/2014/main" val="10004"/>
                  </a:ext>
                </a:extLst>
              </a:tr>
              <a:tr h="518192">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1" i="0" u="none" strike="noStrike" cap="none" normalizeH="0" baseline="0">
                          <a:ln>
                            <a:noFill/>
                          </a:ln>
                          <a:solidFill>
                            <a:schemeClr val="tx1"/>
                          </a:solidFill>
                          <a:effectLst>
                            <a:outerShdw blurRad="38100" dist="38100" dir="2700000" algn="tl">
                              <a:srgbClr val="FFFFFF"/>
                            </a:outerShdw>
                          </a:effectLst>
                          <a:latin typeface="Arial" charset="0"/>
                          <a:cs typeface="Arial" charset="0"/>
                        </a:rPr>
                        <a:t>Versetzung (mittlerer Schulabschluss)</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de-DE"/>
                    </a:p>
                  </a:txBody>
                  <a:tcPr/>
                </a:tc>
                <a:extLst>
                  <a:ext uri="{0D108BD9-81ED-4DB2-BD59-A6C34878D82A}">
                    <a16:rowId xmlns:a16="http://schemas.microsoft.com/office/drawing/2014/main" val="10005"/>
                  </a:ext>
                </a:extLst>
              </a:tr>
              <a:tr h="612813">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000" b="1" i="0"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Einführungsphase (</a:t>
                      </a:r>
                      <a:r>
                        <a:rPr kumimoji="0" lang="de-DE" sz="3000" b="1" i="0" u="none" strike="noStrike" cap="none" normalizeH="0" baseline="0" dirty="0" err="1">
                          <a:ln>
                            <a:noFill/>
                          </a:ln>
                          <a:solidFill>
                            <a:schemeClr val="tx1"/>
                          </a:solidFill>
                          <a:effectLst>
                            <a:outerShdw blurRad="38100" dist="38100" dir="2700000" algn="tl">
                              <a:srgbClr val="FFFFFF"/>
                            </a:outerShdw>
                          </a:effectLst>
                          <a:latin typeface="Arial" charset="0"/>
                          <a:cs typeface="Arial" charset="0"/>
                        </a:rPr>
                        <a:t>Eph</a:t>
                      </a:r>
                      <a:r>
                        <a:rPr kumimoji="0" lang="de-DE" sz="3000" b="1" i="0"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 </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80"/>
                    </a:solidFill>
                  </a:tcPr>
                </a:tc>
                <a:tc hMerge="1">
                  <a:txBody>
                    <a:bodyPr/>
                    <a:lstStyle/>
                    <a:p>
                      <a:endParaRPr lang="de-DE"/>
                    </a:p>
                  </a:txBody>
                  <a:tcPr/>
                </a:tc>
                <a:extLst>
                  <a:ext uri="{0D108BD9-81ED-4DB2-BD59-A6C34878D82A}">
                    <a16:rowId xmlns:a16="http://schemas.microsoft.com/office/drawing/2014/main" val="10006"/>
                  </a:ext>
                </a:extLst>
              </a:tr>
            </a:tbl>
          </a:graphicData>
        </a:graphic>
      </p:graphicFrame>
      <p:sp>
        <p:nvSpPr>
          <p:cNvPr id="8215" name="Rectangle 30"/>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8216"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(5/7)</a:t>
            </a:r>
          </a:p>
        </p:txBody>
      </p:sp>
      <p:sp>
        <p:nvSpPr>
          <p:cNvPr id="63491" name="Rectangle 3"/>
          <p:cNvSpPr>
            <a:spLocks noGrp="1" noChangeArrowheads="1"/>
          </p:cNvSpPr>
          <p:nvPr>
            <p:ph type="body" idx="1"/>
          </p:nvPr>
        </p:nvSpPr>
        <p:spPr>
          <a:xfrm>
            <a:off x="250825" y="1600200"/>
            <a:ext cx="8686800" cy="4924425"/>
          </a:xfrm>
        </p:spPr>
        <p:txBody>
          <a:bodyPr/>
          <a:lstStyle/>
          <a:p>
            <a:pPr eaLnBrk="1" hangingPunct="1">
              <a:buFont typeface="Wingdings" panose="05000000000000000000" pitchFamily="2" charset="2"/>
              <a:buNone/>
            </a:pPr>
            <a:r>
              <a:rPr lang="de-DE" altLang="de-DE">
                <a:effectLst/>
              </a:rPr>
              <a:t>3.	Die </a:t>
            </a:r>
            <a:r>
              <a:rPr lang="de-DE" altLang="de-DE" b="1">
                <a:solidFill>
                  <a:srgbClr val="FF610B"/>
                </a:solidFill>
                <a:effectLst/>
              </a:rPr>
              <a:t>Punkte der Abiturprüfungen in den vier Abiturfächern</a:t>
            </a:r>
            <a:r>
              <a:rPr lang="de-DE" altLang="de-DE" b="1">
                <a:effectLst/>
              </a:rPr>
              <a:t> </a:t>
            </a:r>
            <a:r>
              <a:rPr lang="de-DE" altLang="de-DE" b="1">
                <a:solidFill>
                  <a:srgbClr val="0033CC"/>
                </a:solidFill>
                <a:effectLst/>
              </a:rPr>
              <a:t>(Faktor 5)</a:t>
            </a:r>
            <a:r>
              <a:rPr lang="de-DE" altLang="de-DE">
                <a:solidFill>
                  <a:srgbClr val="0033CC"/>
                </a:solidFill>
                <a:effectLst/>
              </a:rPr>
              <a:t>,</a:t>
            </a:r>
            <a:r>
              <a:rPr lang="de-DE" altLang="de-DE">
                <a:effectLst/>
              </a:rPr>
              <a:t> sowie ggf. die Punkte einer besonderen Lernleistung ergeben den</a:t>
            </a:r>
          </a:p>
          <a:p>
            <a:pPr eaLnBrk="1" hangingPunct="1">
              <a:buFont typeface="Wingdings" panose="05000000000000000000" pitchFamily="2" charset="2"/>
              <a:buNone/>
            </a:pPr>
            <a:r>
              <a:rPr lang="de-DE" altLang="de-DE" b="1">
                <a:effectLst/>
              </a:rPr>
              <a:t>	</a:t>
            </a:r>
            <a:r>
              <a:rPr lang="de-DE" altLang="de-DE" b="1">
                <a:solidFill>
                  <a:srgbClr val="FF610B"/>
                </a:solidFill>
                <a:effectLst/>
              </a:rPr>
              <a:t>Topf des Abiturbereiches</a:t>
            </a:r>
            <a:r>
              <a:rPr lang="de-DE" altLang="de-DE" b="1">
                <a:effectLst/>
              </a:rPr>
              <a:t>:</a:t>
            </a:r>
            <a:endParaRPr lang="de-DE" altLang="de-DE">
              <a:effectLst/>
            </a:endParaRPr>
          </a:p>
          <a:p>
            <a:pPr eaLnBrk="1" hangingPunct="1">
              <a:buFont typeface="Wingdings" panose="05000000000000000000" pitchFamily="2" charset="2"/>
              <a:buNone/>
            </a:pPr>
            <a:r>
              <a:rPr lang="de-DE" altLang="de-DE">
                <a:effectLst/>
              </a:rPr>
              <a:t>	Möglich am Ende der Abiturprüfung: Mindestens </a:t>
            </a:r>
            <a:r>
              <a:rPr lang="de-DE" altLang="de-DE" b="1">
                <a:effectLst/>
              </a:rPr>
              <a:t>100 Punkte, </a:t>
            </a:r>
            <a:r>
              <a:rPr lang="de-DE" altLang="de-DE">
                <a:effectLst/>
              </a:rPr>
              <a:t>höchstens </a:t>
            </a:r>
            <a:r>
              <a:rPr lang="de-DE" altLang="de-DE" b="1">
                <a:effectLst/>
              </a:rPr>
              <a:t>300 Punkte.</a:t>
            </a:r>
          </a:p>
        </p:txBody>
      </p:sp>
      <p:sp>
        <p:nvSpPr>
          <p:cNvPr id="63492" name="Rectangle 4"/>
          <p:cNvSpPr>
            <a:spLocks noChangeArrowheads="1"/>
          </p:cNvSpPr>
          <p:nvPr/>
        </p:nvSpPr>
        <p:spPr bwMode="auto">
          <a:xfrm>
            <a:off x="2554288"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3493"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(6/7)</a:t>
            </a:r>
          </a:p>
        </p:txBody>
      </p:sp>
      <p:sp>
        <p:nvSpPr>
          <p:cNvPr id="64515" name="Rectangle 3"/>
          <p:cNvSpPr>
            <a:spLocks noGrp="1" noChangeArrowheads="1"/>
          </p:cNvSpPr>
          <p:nvPr>
            <p:ph type="body" idx="1"/>
          </p:nvPr>
        </p:nvSpPr>
        <p:spPr/>
        <p:txBody>
          <a:bodyPr/>
          <a:lstStyle/>
          <a:p>
            <a:pPr eaLnBrk="1" hangingPunct="1">
              <a:buFont typeface="Wingdings" panose="05000000000000000000" pitchFamily="2" charset="2"/>
              <a:buNone/>
            </a:pPr>
            <a:r>
              <a:rPr lang="de-DE" altLang="de-DE">
                <a:effectLst/>
              </a:rPr>
              <a:t>	Die </a:t>
            </a:r>
            <a:r>
              <a:rPr lang="de-DE" altLang="de-DE" b="1">
                <a:solidFill>
                  <a:srgbClr val="FF610B"/>
                </a:solidFill>
                <a:effectLst/>
              </a:rPr>
              <a:t>Punktzahlen</a:t>
            </a:r>
            <a:r>
              <a:rPr lang="de-DE" altLang="de-DE">
                <a:effectLst/>
              </a:rPr>
              <a:t> aus diesen </a:t>
            </a:r>
            <a:r>
              <a:rPr lang="de-DE" altLang="de-DE" b="1">
                <a:solidFill>
                  <a:srgbClr val="FF610B"/>
                </a:solidFill>
                <a:effectLst/>
              </a:rPr>
              <a:t>drei Töpfen</a:t>
            </a:r>
            <a:r>
              <a:rPr lang="de-DE" altLang="de-DE">
                <a:effectLst/>
              </a:rPr>
              <a:t> zusammen ergeben die </a:t>
            </a:r>
            <a:r>
              <a:rPr lang="de-DE" altLang="de-DE" b="1">
                <a:solidFill>
                  <a:srgbClr val="FF610B"/>
                </a:solidFill>
                <a:effectLst/>
              </a:rPr>
              <a:t>Gesamtqualifikation</a:t>
            </a:r>
            <a:r>
              <a:rPr lang="de-DE" altLang="de-DE" b="1">
                <a:effectLst/>
              </a:rPr>
              <a:t>:</a:t>
            </a:r>
          </a:p>
          <a:p>
            <a:pPr eaLnBrk="1" hangingPunct="1">
              <a:buFont typeface="Wingdings" panose="05000000000000000000" pitchFamily="2" charset="2"/>
              <a:buNone/>
            </a:pPr>
            <a:endParaRPr lang="de-DE" altLang="de-DE">
              <a:effectLst/>
            </a:endParaRPr>
          </a:p>
          <a:p>
            <a:pPr eaLnBrk="1" hangingPunct="1">
              <a:buFont typeface="Wingdings" panose="05000000000000000000" pitchFamily="2" charset="2"/>
              <a:buNone/>
            </a:pPr>
            <a:r>
              <a:rPr lang="de-DE" altLang="de-DE" b="1">
                <a:effectLst/>
              </a:rPr>
              <a:t>	Minimale PZ:	300 Punkte</a:t>
            </a:r>
            <a:endParaRPr lang="de-DE" altLang="de-DE">
              <a:effectLst/>
            </a:endParaRPr>
          </a:p>
          <a:p>
            <a:pPr eaLnBrk="1" hangingPunct="1">
              <a:buFont typeface="Wingdings" panose="05000000000000000000" pitchFamily="2" charset="2"/>
              <a:buNone/>
            </a:pPr>
            <a:r>
              <a:rPr lang="de-DE" altLang="de-DE" b="1">
                <a:effectLst/>
              </a:rPr>
              <a:t>	Maximale PZ:	900 Punkte</a:t>
            </a:r>
          </a:p>
        </p:txBody>
      </p:sp>
      <p:sp>
        <p:nvSpPr>
          <p:cNvPr id="64516" name="Rectangle 4"/>
          <p:cNvSpPr>
            <a:spLocks noChangeArrowheads="1"/>
          </p:cNvSpPr>
          <p:nvPr/>
        </p:nvSpPr>
        <p:spPr bwMode="auto">
          <a:xfrm>
            <a:off x="2554288"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4517"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(7/7)</a:t>
            </a:r>
          </a:p>
        </p:txBody>
      </p:sp>
      <p:sp>
        <p:nvSpPr>
          <p:cNvPr id="65539" name="Line 13"/>
          <p:cNvSpPr>
            <a:spLocks noChangeShapeType="1"/>
          </p:cNvSpPr>
          <p:nvPr/>
        </p:nvSpPr>
        <p:spPr bwMode="auto">
          <a:xfrm>
            <a:off x="4500563" y="38623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5540" name="Rectangle 36"/>
          <p:cNvSpPr>
            <a:spLocks noChangeArrowheads="1"/>
          </p:cNvSpPr>
          <p:nvPr/>
        </p:nvSpPr>
        <p:spPr bwMode="auto">
          <a:xfrm>
            <a:off x="900113" y="1341438"/>
            <a:ext cx="7200900" cy="936625"/>
          </a:xfrm>
          <a:prstGeom prst="rect">
            <a:avLst/>
          </a:prstGeom>
          <a:solidFill>
            <a:srgbClr val="66FF33"/>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8 LK der Qualifikationsphase (80 – 240 Punkte)</a:t>
            </a:r>
          </a:p>
          <a:p>
            <a:pPr algn="ctr" eaLnBrk="1" hangingPunct="1">
              <a:spcBef>
                <a:spcPct val="0"/>
              </a:spcBef>
              <a:buClrTx/>
              <a:buFontTx/>
              <a:buNone/>
            </a:pPr>
            <a:r>
              <a:rPr lang="de-DE" altLang="de-DE" sz="2000" b="1"/>
              <a:t>[zweifach gewichtet]</a:t>
            </a:r>
            <a:endParaRPr lang="de-DE" altLang="de-DE" sz="2400" b="1"/>
          </a:p>
        </p:txBody>
      </p:sp>
      <p:sp>
        <p:nvSpPr>
          <p:cNvPr id="65541" name="Rectangle 39"/>
          <p:cNvSpPr>
            <a:spLocks noChangeArrowheads="1"/>
          </p:cNvSpPr>
          <p:nvPr/>
        </p:nvSpPr>
        <p:spPr bwMode="auto">
          <a:xfrm>
            <a:off x="900113" y="2709863"/>
            <a:ext cx="7200900" cy="936625"/>
          </a:xfrm>
          <a:prstGeom prst="rect">
            <a:avLst/>
          </a:prstGeom>
          <a:solidFill>
            <a:srgbClr val="66FF33"/>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200" b="1"/>
              <a:t>27-32 GK der Qualifikationsphase (120 – 360 Punkte)</a:t>
            </a:r>
          </a:p>
          <a:p>
            <a:pPr algn="ctr" eaLnBrk="1" hangingPunct="1">
              <a:spcBef>
                <a:spcPct val="0"/>
              </a:spcBef>
              <a:buClrTx/>
              <a:buFontTx/>
              <a:buNone/>
            </a:pPr>
            <a:r>
              <a:rPr lang="de-DE" altLang="de-DE" sz="2000" b="1"/>
              <a:t>[einfach gewichtet]</a:t>
            </a:r>
            <a:endParaRPr lang="de-DE" altLang="de-DE" sz="2200" b="1"/>
          </a:p>
        </p:txBody>
      </p:sp>
      <p:sp>
        <p:nvSpPr>
          <p:cNvPr id="65542" name="Rectangle 40"/>
          <p:cNvSpPr>
            <a:spLocks noChangeArrowheads="1"/>
          </p:cNvSpPr>
          <p:nvPr/>
        </p:nvSpPr>
        <p:spPr bwMode="auto">
          <a:xfrm>
            <a:off x="900113" y="4078288"/>
            <a:ext cx="7200900" cy="936625"/>
          </a:xfrm>
          <a:prstGeom prst="rect">
            <a:avLst/>
          </a:prstGeom>
          <a:solidFill>
            <a:srgbClr val="66FF33"/>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900" b="1"/>
              <a:t>Abiturbereich (100 – 300 Punkte aus den 4 Prüfungsfächern)</a:t>
            </a:r>
          </a:p>
          <a:p>
            <a:pPr algn="ctr" eaLnBrk="1" hangingPunct="1">
              <a:spcBef>
                <a:spcPct val="0"/>
              </a:spcBef>
              <a:buClrTx/>
              <a:buFontTx/>
              <a:buNone/>
            </a:pPr>
            <a:r>
              <a:rPr lang="de-DE" altLang="de-DE" sz="2000" b="1"/>
              <a:t>[fünffach gewichtet]</a:t>
            </a:r>
            <a:endParaRPr lang="de-DE" altLang="de-DE" sz="1900" b="1"/>
          </a:p>
        </p:txBody>
      </p:sp>
      <p:sp>
        <p:nvSpPr>
          <p:cNvPr id="65543" name="Rectangle 45"/>
          <p:cNvSpPr>
            <a:spLocks noChangeArrowheads="1"/>
          </p:cNvSpPr>
          <p:nvPr/>
        </p:nvSpPr>
        <p:spPr bwMode="auto">
          <a:xfrm>
            <a:off x="900113" y="5445125"/>
            <a:ext cx="7200900" cy="936625"/>
          </a:xfrm>
          <a:prstGeom prst="rect">
            <a:avLst/>
          </a:prstGeom>
          <a:solidFill>
            <a:srgbClr val="00CC00"/>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Gesamtqualifikation (mind. 300, max. 900 Punkte)</a:t>
            </a:r>
          </a:p>
        </p:txBody>
      </p:sp>
      <p:sp>
        <p:nvSpPr>
          <p:cNvPr id="65544" name="Rectangle 48"/>
          <p:cNvSpPr>
            <a:spLocks noChangeArrowheads="1"/>
          </p:cNvSpPr>
          <p:nvPr/>
        </p:nvSpPr>
        <p:spPr bwMode="auto">
          <a:xfrm>
            <a:off x="4211638" y="2349500"/>
            <a:ext cx="360362" cy="288925"/>
          </a:xfrm>
          <a:prstGeom prst="rect">
            <a:avLst/>
          </a:prstGeom>
          <a:solidFill>
            <a:srgbClr val="FF3300"/>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a:t>
            </a:r>
          </a:p>
        </p:txBody>
      </p:sp>
      <p:sp>
        <p:nvSpPr>
          <p:cNvPr id="65545" name="Rectangle 49"/>
          <p:cNvSpPr>
            <a:spLocks noChangeArrowheads="1"/>
          </p:cNvSpPr>
          <p:nvPr/>
        </p:nvSpPr>
        <p:spPr bwMode="auto">
          <a:xfrm>
            <a:off x="4211638" y="3717925"/>
            <a:ext cx="360362" cy="288925"/>
          </a:xfrm>
          <a:prstGeom prst="rect">
            <a:avLst/>
          </a:prstGeom>
          <a:solidFill>
            <a:srgbClr val="FF3300"/>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a:t>
            </a:r>
          </a:p>
        </p:txBody>
      </p:sp>
      <p:sp>
        <p:nvSpPr>
          <p:cNvPr id="65546" name="Rectangle 50"/>
          <p:cNvSpPr>
            <a:spLocks noChangeArrowheads="1"/>
          </p:cNvSpPr>
          <p:nvPr/>
        </p:nvSpPr>
        <p:spPr bwMode="auto">
          <a:xfrm>
            <a:off x="4211638" y="5084763"/>
            <a:ext cx="360362" cy="288925"/>
          </a:xfrm>
          <a:prstGeom prst="rect">
            <a:avLst/>
          </a:prstGeom>
          <a:solidFill>
            <a:srgbClr val="FF3300"/>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a:t>
            </a:r>
          </a:p>
        </p:txBody>
      </p:sp>
      <p:sp>
        <p:nvSpPr>
          <p:cNvPr id="65547" name="Rectangle 51"/>
          <p:cNvSpPr>
            <a:spLocks noChangeArrowheads="1"/>
          </p:cNvSpPr>
          <p:nvPr/>
        </p:nvSpPr>
        <p:spPr bwMode="auto">
          <a:xfrm>
            <a:off x="2555875" y="6518275"/>
            <a:ext cx="650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5548" name="Rechteck 13"/>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pPr eaLnBrk="1" hangingPunct="1">
              <a:defRPr/>
            </a:pPr>
            <a:r>
              <a:rPr lang="de-DE" sz="3200" b="1">
                <a:solidFill>
                  <a:srgbClr val="FF3300"/>
                </a:solidFill>
                <a:effectLst>
                  <a:outerShdw blurRad="38100" dist="38100" dir="2700000" algn="tl">
                    <a:srgbClr val="000000"/>
                  </a:outerShdw>
                </a:effectLst>
              </a:rPr>
              <a:t>Zulassung zum Abitur – Leistungsdefizite (weniger als 5 Punkte)</a:t>
            </a:r>
          </a:p>
        </p:txBody>
      </p:sp>
      <p:sp>
        <p:nvSpPr>
          <p:cNvPr id="205827" name="Rectangle 3"/>
          <p:cNvSpPr>
            <a:spLocks noGrp="1" noChangeArrowheads="1"/>
          </p:cNvSpPr>
          <p:nvPr>
            <p:ph type="body" idx="4294967295"/>
          </p:nvPr>
        </p:nvSpPr>
        <p:spPr/>
        <p:txBody>
          <a:bodyPr/>
          <a:lstStyle/>
          <a:p>
            <a:pPr algn="ctr" eaLnBrk="1" hangingPunct="1">
              <a:buFont typeface="Wingdings" panose="05000000000000000000" pitchFamily="2" charset="2"/>
              <a:buNone/>
              <a:defRPr/>
            </a:pPr>
            <a:r>
              <a:rPr lang="de-DE" sz="3000" b="1" dirty="0">
                <a:solidFill>
                  <a:schemeClr val="tx2"/>
                </a:solidFill>
              </a:rPr>
              <a:t>35 – 40 (Zulassung / Einbringung) anrechenbare Kurse aus der Qualifikationsphase </a:t>
            </a:r>
          </a:p>
          <a:p>
            <a:pPr algn="ctr" eaLnBrk="1" hangingPunct="1">
              <a:buFont typeface="Wingdings" panose="05000000000000000000" pitchFamily="2" charset="2"/>
              <a:buNone/>
              <a:defRPr/>
            </a:pPr>
            <a:r>
              <a:rPr lang="de-DE" sz="2300" b="1" dirty="0">
                <a:solidFill>
                  <a:schemeClr val="tx2"/>
                </a:solidFill>
              </a:rPr>
              <a:t>(darunter alle 4 Halbjahreskurse in den Abiturfächern)</a:t>
            </a:r>
          </a:p>
          <a:p>
            <a:pPr algn="ctr" eaLnBrk="1" hangingPunct="1">
              <a:buFont typeface="Wingdings" panose="05000000000000000000" pitchFamily="2" charset="2"/>
              <a:buNone/>
              <a:defRPr/>
            </a:pPr>
            <a:r>
              <a:rPr lang="de-DE" sz="2300" b="1" dirty="0">
                <a:solidFill>
                  <a:schemeClr val="tx2"/>
                </a:solidFill>
              </a:rPr>
              <a:t>Beachte: Belegung von mind. 38 anrechenbaren Kursen - ohne VK; PK wie 2 GK</a:t>
            </a:r>
            <a:endParaRPr lang="de-DE" dirty="0">
              <a:effectLst/>
            </a:endParaRPr>
          </a:p>
        </p:txBody>
      </p:sp>
      <p:sp>
        <p:nvSpPr>
          <p:cNvPr id="66564" name="Rectangle 8"/>
          <p:cNvSpPr>
            <a:spLocks noChangeArrowheads="1"/>
          </p:cNvSpPr>
          <p:nvPr/>
        </p:nvSpPr>
        <p:spPr bwMode="auto">
          <a:xfrm>
            <a:off x="152400" y="4259263"/>
            <a:ext cx="8748713" cy="2193925"/>
          </a:xfrm>
          <a:prstGeom prst="rect">
            <a:avLst/>
          </a:prstGeom>
          <a:solidFill>
            <a:srgbClr val="FFFF99"/>
          </a:solidFill>
          <a:ln w="9525">
            <a:solidFill>
              <a:schemeClr val="tx1"/>
            </a:solidFill>
            <a:miter lim="800000"/>
            <a:headEnd/>
            <a:tailEnd/>
          </a:ln>
        </p:spPr>
        <p:txBody>
          <a:bodyPr lIns="0" tIns="0" rIns="0" bIns="0"/>
          <a:lstStyle>
            <a:lvl1pPr marL="342900" indent="-34290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lnSpc>
                <a:spcPct val="90000"/>
              </a:lnSpc>
              <a:buClrTx/>
              <a:buFontTx/>
              <a:buNone/>
            </a:pPr>
            <a:r>
              <a:rPr lang="de-DE" altLang="de-DE" sz="1600" b="1"/>
              <a:t>	</a:t>
            </a:r>
          </a:p>
          <a:p>
            <a:pPr eaLnBrk="1" hangingPunct="1">
              <a:lnSpc>
                <a:spcPct val="90000"/>
              </a:lnSpc>
              <a:buClrTx/>
              <a:buFontTx/>
              <a:buNone/>
            </a:pPr>
            <a:r>
              <a:rPr lang="de-DE" altLang="de-DE" sz="800" b="1"/>
              <a:t>	</a:t>
            </a:r>
            <a:r>
              <a:rPr lang="de-DE" altLang="de-DE" sz="1600" b="1"/>
              <a:t>Maximal zulässige Defizite (20 %) bei Einbringung von: </a:t>
            </a:r>
          </a:p>
          <a:p>
            <a:pPr eaLnBrk="1" hangingPunct="1">
              <a:lnSpc>
                <a:spcPct val="90000"/>
              </a:lnSpc>
              <a:buClrTx/>
              <a:buFontTx/>
              <a:buNone/>
            </a:pPr>
            <a:endParaRPr lang="de-DE" altLang="de-DE" sz="1600" b="1"/>
          </a:p>
          <a:p>
            <a:pPr eaLnBrk="1" hangingPunct="1">
              <a:lnSpc>
                <a:spcPct val="90000"/>
              </a:lnSpc>
              <a:buClrTx/>
              <a:buFontTx/>
              <a:buNone/>
            </a:pPr>
            <a:r>
              <a:rPr lang="de-DE" altLang="de-DE" sz="1600" b="1"/>
              <a:t>	35 – 37 Kursen:		7 Defizite, davon höchstens 3 Leistungskursdefizite</a:t>
            </a:r>
          </a:p>
          <a:p>
            <a:pPr eaLnBrk="1" hangingPunct="1">
              <a:lnSpc>
                <a:spcPct val="90000"/>
              </a:lnSpc>
              <a:buClrTx/>
              <a:buFontTx/>
              <a:buNone/>
            </a:pPr>
            <a:r>
              <a:rPr lang="de-DE" altLang="de-DE" sz="1600" b="1"/>
              <a:t>	38 – 40 Kursen:		8 Defizite, davon höchstens 3 Leistungskursdefizite</a:t>
            </a:r>
          </a:p>
          <a:p>
            <a:pPr eaLnBrk="1" hangingPunct="1">
              <a:lnSpc>
                <a:spcPct val="90000"/>
              </a:lnSpc>
              <a:buClrTx/>
              <a:buFontTx/>
              <a:buNone/>
            </a:pPr>
            <a:endParaRPr lang="de-DE" altLang="de-DE" sz="1600" b="1"/>
          </a:p>
          <a:p>
            <a:pPr eaLnBrk="1" hangingPunct="1">
              <a:lnSpc>
                <a:spcPct val="90000"/>
              </a:lnSpc>
              <a:buClrTx/>
              <a:buFontTx/>
              <a:buNone/>
            </a:pPr>
            <a:r>
              <a:rPr lang="de-DE" altLang="de-DE" sz="1600" b="1"/>
              <a:t>	Kein anzurechnender Kurs darf mit 0 Punkten abgeschlossen werden.</a:t>
            </a:r>
          </a:p>
          <a:p>
            <a:pPr eaLnBrk="1" hangingPunct="1">
              <a:lnSpc>
                <a:spcPct val="90000"/>
              </a:lnSpc>
              <a:buClrTx/>
              <a:buFontTx/>
              <a:buNone/>
            </a:pPr>
            <a:r>
              <a:rPr lang="de-DE" altLang="de-DE" sz="1600" b="1"/>
              <a:t>	In Block I müssen mindestens 200 Punkte erreicht werden.</a:t>
            </a:r>
          </a:p>
          <a:p>
            <a:pPr eaLnBrk="1" hangingPunct="1">
              <a:lnSpc>
                <a:spcPct val="90000"/>
              </a:lnSpc>
              <a:buClrTx/>
              <a:buFontTx/>
              <a:buNone/>
            </a:pPr>
            <a:endParaRPr lang="de-DE" altLang="de-DE" sz="1600" b="1"/>
          </a:p>
        </p:txBody>
      </p:sp>
      <p:sp>
        <p:nvSpPr>
          <p:cNvPr id="66565" name="Rectangle 5"/>
          <p:cNvSpPr>
            <a:spLocks noChangeArrowheads="1"/>
          </p:cNvSpPr>
          <p:nvPr/>
        </p:nvSpPr>
        <p:spPr bwMode="auto">
          <a:xfrm>
            <a:off x="2600325" y="6518275"/>
            <a:ext cx="650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6566" name="Rechteck 7"/>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Wiederholung (1/2)</a:t>
            </a:r>
          </a:p>
        </p:txBody>
      </p:sp>
      <p:sp>
        <p:nvSpPr>
          <p:cNvPr id="67587" name="Rectangle 3"/>
          <p:cNvSpPr>
            <a:spLocks noGrp="1" noChangeArrowheads="1"/>
          </p:cNvSpPr>
          <p:nvPr>
            <p:ph type="body" idx="1"/>
          </p:nvPr>
        </p:nvSpPr>
        <p:spPr>
          <a:xfrm>
            <a:off x="457200" y="1412875"/>
            <a:ext cx="8229600" cy="4895850"/>
          </a:xfrm>
        </p:spPr>
        <p:txBody>
          <a:bodyPr/>
          <a:lstStyle/>
          <a:p>
            <a:pPr algn="just" eaLnBrk="1" hangingPunct="1">
              <a:lnSpc>
                <a:spcPct val="80000"/>
              </a:lnSpc>
              <a:buFont typeface="Wingdings" panose="05000000000000000000" pitchFamily="2" charset="2"/>
              <a:buNone/>
            </a:pPr>
            <a:r>
              <a:rPr lang="de-DE" altLang="de-DE" sz="2400" dirty="0">
                <a:effectLst/>
              </a:rPr>
              <a:t>	</a:t>
            </a:r>
            <a:r>
              <a:rPr lang="de-DE" altLang="de-DE" sz="2200" dirty="0">
                <a:effectLst/>
              </a:rPr>
              <a:t>Wer im ersten Jahr der Qualifikationsphase nicht mehr erfolgreich mitarbeiten kann, kann bis zum </a:t>
            </a:r>
            <a:r>
              <a:rPr lang="de-DE" altLang="de-DE" sz="2200" b="1" dirty="0">
                <a:solidFill>
                  <a:srgbClr val="FF6401"/>
                </a:solidFill>
                <a:effectLst/>
              </a:rPr>
              <a:t>Ende Q1/I</a:t>
            </a:r>
            <a:r>
              <a:rPr lang="de-DE" altLang="de-DE" sz="2200" b="1" dirty="0">
                <a:effectLst/>
              </a:rPr>
              <a:t> </a:t>
            </a:r>
            <a:r>
              <a:rPr lang="de-DE" altLang="de-DE" sz="2200" dirty="0">
                <a:solidFill>
                  <a:srgbClr val="0000FF"/>
                </a:solidFill>
                <a:effectLst/>
              </a:rPr>
              <a:t>auf Antrag</a:t>
            </a:r>
            <a:r>
              <a:rPr lang="de-DE" altLang="de-DE" sz="2200" dirty="0">
                <a:effectLst/>
              </a:rPr>
              <a:t> in die Einführungsphase zurücktreten. Die Leistungsbewertungen im ersten Durchgang des zweiten und dritten Halbjahres der gymnasialen Oberstufe und die Entscheidung über die Versetzung in die Qualifikationsphase werden </a:t>
            </a:r>
            <a:r>
              <a:rPr lang="de-DE" altLang="de-DE" sz="2200" dirty="0">
                <a:solidFill>
                  <a:srgbClr val="0000FF"/>
                </a:solidFill>
                <a:effectLst/>
              </a:rPr>
              <a:t>unwirksam</a:t>
            </a:r>
            <a:r>
              <a:rPr lang="de-DE" altLang="de-DE" sz="2200" dirty="0">
                <a:effectLst/>
              </a:rPr>
              <a:t>. Am Ende des zweiten Halbjahres der Einführungsphase wird </a:t>
            </a:r>
            <a:r>
              <a:rPr lang="de-DE" altLang="de-DE" sz="2200" dirty="0">
                <a:solidFill>
                  <a:srgbClr val="0000FF"/>
                </a:solidFill>
                <a:effectLst/>
              </a:rPr>
              <a:t>erneut</a:t>
            </a:r>
            <a:r>
              <a:rPr lang="de-DE" altLang="de-DE" sz="2200" dirty="0">
                <a:effectLst/>
              </a:rPr>
              <a:t> über die Versetzung in die Qualifikationsphase entschieden. </a:t>
            </a:r>
          </a:p>
          <a:p>
            <a:pPr algn="just" eaLnBrk="1" hangingPunct="1">
              <a:lnSpc>
                <a:spcPct val="80000"/>
              </a:lnSpc>
              <a:buFont typeface="Wingdings" panose="05000000000000000000" pitchFamily="2" charset="2"/>
              <a:buNone/>
            </a:pPr>
            <a:r>
              <a:rPr lang="de-DE" altLang="de-DE" sz="2000" b="1" i="1" dirty="0">
                <a:solidFill>
                  <a:srgbClr val="00B050"/>
                </a:solidFill>
                <a:effectLst/>
              </a:rPr>
              <a:t>	</a:t>
            </a:r>
            <a:r>
              <a:rPr lang="de-DE" altLang="de-DE" sz="2000" b="1" i="1" dirty="0">
                <a:solidFill>
                  <a:srgbClr val="00AC4E"/>
                </a:solidFill>
                <a:effectLst/>
              </a:rPr>
              <a:t>Einmal erworbene Abschlüsse hingegen bleiben bestehen!</a:t>
            </a:r>
          </a:p>
          <a:p>
            <a:pPr algn="just" eaLnBrk="1" hangingPunct="1">
              <a:lnSpc>
                <a:spcPct val="80000"/>
              </a:lnSpc>
              <a:buFont typeface="Wingdings" panose="05000000000000000000" pitchFamily="2" charset="2"/>
              <a:buNone/>
            </a:pPr>
            <a:endParaRPr lang="de-DE" altLang="de-DE" sz="1600" dirty="0">
              <a:effectLst/>
            </a:endParaRPr>
          </a:p>
          <a:p>
            <a:pPr algn="just" eaLnBrk="1" hangingPunct="1">
              <a:lnSpc>
                <a:spcPct val="80000"/>
              </a:lnSpc>
              <a:buFont typeface="Wingdings" panose="05000000000000000000" pitchFamily="2" charset="2"/>
              <a:buNone/>
            </a:pPr>
            <a:r>
              <a:rPr lang="de-DE" altLang="de-DE" sz="1600" dirty="0">
                <a:effectLst/>
              </a:rPr>
              <a:t>	</a:t>
            </a:r>
            <a:r>
              <a:rPr lang="de-DE" altLang="de-DE" sz="2200" u="sng" dirty="0">
                <a:solidFill>
                  <a:srgbClr val="0000FF"/>
                </a:solidFill>
                <a:effectLst/>
              </a:rPr>
              <a:t>Beachte:</a:t>
            </a:r>
          </a:p>
          <a:p>
            <a:pPr algn="just" eaLnBrk="1" hangingPunct="1">
              <a:lnSpc>
                <a:spcPct val="80000"/>
              </a:lnSpc>
              <a:buFont typeface="Wingdings" panose="05000000000000000000" pitchFamily="2" charset="2"/>
              <a:buNone/>
            </a:pPr>
            <a:r>
              <a:rPr lang="de-DE" altLang="de-DE" sz="2400" dirty="0">
                <a:effectLst/>
              </a:rPr>
              <a:t>	</a:t>
            </a:r>
            <a:r>
              <a:rPr lang="de-DE" altLang="de-DE" sz="2200" dirty="0">
                <a:effectLst/>
              </a:rPr>
              <a:t>Kein Pflichtkurs darf mit null Punkten abgeschlossen werden!</a:t>
            </a:r>
          </a:p>
          <a:p>
            <a:pPr algn="just" eaLnBrk="1" hangingPunct="1">
              <a:lnSpc>
                <a:spcPct val="80000"/>
              </a:lnSpc>
              <a:buFont typeface="Wingdings" panose="05000000000000000000" pitchFamily="2" charset="2"/>
              <a:buNone/>
            </a:pPr>
            <a:endParaRPr lang="de-DE" altLang="de-DE" sz="1600" dirty="0">
              <a:effectLst/>
            </a:endParaRPr>
          </a:p>
          <a:p>
            <a:pPr algn="just" eaLnBrk="1" hangingPunct="1">
              <a:lnSpc>
                <a:spcPct val="80000"/>
              </a:lnSpc>
              <a:buFont typeface="Wingdings" panose="05000000000000000000" pitchFamily="2" charset="2"/>
              <a:buNone/>
            </a:pPr>
            <a:r>
              <a:rPr lang="de-DE" altLang="de-DE" sz="2200" dirty="0">
                <a:effectLst/>
              </a:rPr>
              <a:t>	Die maximale Verweildauer in der gymnasialen Oberstufe beträgt vier Jahre!</a:t>
            </a:r>
            <a:endParaRPr lang="de-DE" altLang="de-DE" sz="2200" dirty="0">
              <a:solidFill>
                <a:schemeClr val="hlink"/>
              </a:solidFill>
              <a:effectLst/>
            </a:endParaRPr>
          </a:p>
        </p:txBody>
      </p:sp>
      <p:sp>
        <p:nvSpPr>
          <p:cNvPr id="67588" name="Rectangle 4"/>
          <p:cNvSpPr>
            <a:spLocks noChangeArrowheads="1"/>
          </p:cNvSpPr>
          <p:nvPr/>
        </p:nvSpPr>
        <p:spPr bwMode="auto">
          <a:xfrm>
            <a:off x="2527300"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67589"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Wiederholung (2/2)</a:t>
            </a:r>
          </a:p>
        </p:txBody>
      </p:sp>
      <p:sp>
        <p:nvSpPr>
          <p:cNvPr id="68611" name="Rectangle 3"/>
          <p:cNvSpPr>
            <a:spLocks noGrp="1" noChangeArrowheads="1"/>
          </p:cNvSpPr>
          <p:nvPr>
            <p:ph type="body" idx="1"/>
          </p:nvPr>
        </p:nvSpPr>
        <p:spPr>
          <a:xfrm>
            <a:off x="395288" y="1219200"/>
            <a:ext cx="8362950" cy="5516563"/>
          </a:xfrm>
        </p:spPr>
        <p:txBody>
          <a:bodyPr/>
          <a:lstStyle/>
          <a:p>
            <a:pPr algn="just" eaLnBrk="1" hangingPunct="1">
              <a:buFont typeface="Wingdings" panose="05000000000000000000" pitchFamily="2" charset="2"/>
              <a:buNone/>
            </a:pPr>
            <a:r>
              <a:rPr lang="de-DE" altLang="de-DE" sz="2400">
                <a:effectLst/>
              </a:rPr>
              <a:t>	Eine Wiederholung Q1 oder der Schulhalbjahre Q1/II und Q2/I ist unter folgenden Voraussetzungen möglich oder notwendig:</a:t>
            </a:r>
          </a:p>
          <a:p>
            <a:pPr algn="just" eaLnBrk="1" hangingPunct="1">
              <a:buFont typeface="Wingdings" panose="05000000000000000000" pitchFamily="2" charset="2"/>
              <a:buNone/>
            </a:pPr>
            <a:r>
              <a:rPr lang="de-DE" altLang="de-DE" sz="2400">
                <a:effectLst/>
              </a:rPr>
              <a:t>	-	Ende Q1 oder Q2/I: zwei LK vier oder weniger </a:t>
            </a:r>
          </a:p>
          <a:p>
            <a:pPr algn="just" eaLnBrk="1" hangingPunct="1">
              <a:buFont typeface="Wingdings" panose="05000000000000000000" pitchFamily="2" charset="2"/>
              <a:buNone/>
            </a:pPr>
            <a:r>
              <a:rPr lang="de-DE" altLang="de-DE" sz="2400">
                <a:effectLst/>
              </a:rPr>
              <a:t>		Punkte der einfachen Wertung und/oder Gefährdung </a:t>
            </a:r>
          </a:p>
          <a:p>
            <a:pPr algn="just" eaLnBrk="1" hangingPunct="1">
              <a:buFont typeface="Wingdings" panose="05000000000000000000" pitchFamily="2" charset="2"/>
              <a:buNone/>
            </a:pPr>
            <a:r>
              <a:rPr lang="de-DE" altLang="de-DE" sz="2400">
                <a:effectLst/>
              </a:rPr>
              <a:t>		der Zulassung zur Abiturprüfung im GK-Bereich </a:t>
            </a:r>
          </a:p>
          <a:p>
            <a:pPr algn="just" eaLnBrk="1" hangingPunct="1">
              <a:buFont typeface="Wingdings" panose="05000000000000000000" pitchFamily="2" charset="2"/>
              <a:buNone/>
            </a:pPr>
            <a:r>
              <a:rPr lang="de-DE" altLang="de-DE" sz="2400">
                <a:effectLst/>
              </a:rPr>
              <a:t>		</a:t>
            </a:r>
            <a:r>
              <a:rPr lang="de-DE" altLang="de-DE" sz="2400">
                <a:solidFill>
                  <a:srgbClr val="0000FF"/>
                </a:solidFill>
                <a:effectLst/>
                <a:sym typeface="Symbol" panose="05050102010706020507" pitchFamily="18" charset="2"/>
              </a:rPr>
              <a:t> Potentieller Antrag auf Wiederholung</a:t>
            </a:r>
          </a:p>
          <a:p>
            <a:pPr algn="just" eaLnBrk="1" hangingPunct="1">
              <a:buFont typeface="Wingdings" panose="05000000000000000000" pitchFamily="2" charset="2"/>
              <a:buNone/>
            </a:pPr>
            <a:r>
              <a:rPr lang="de-DE" altLang="de-DE" sz="2400">
                <a:solidFill>
                  <a:schemeClr val="hlink"/>
                </a:solidFill>
                <a:effectLst/>
                <a:sym typeface="Symbol" panose="05050102010706020507" pitchFamily="18" charset="2"/>
              </a:rPr>
              <a:t>	</a:t>
            </a:r>
            <a:r>
              <a:rPr lang="de-DE" altLang="de-DE" sz="2400">
                <a:effectLst/>
                <a:sym typeface="Symbol" panose="05050102010706020507" pitchFamily="18" charset="2"/>
              </a:rPr>
              <a:t>-	Ende Q1, Q2/I oder Q2/II: vier LK vier oder weniger</a:t>
            </a:r>
          </a:p>
          <a:p>
            <a:pPr algn="just" eaLnBrk="1" hangingPunct="1">
              <a:buFont typeface="Wingdings" panose="05000000000000000000" pitchFamily="2" charset="2"/>
              <a:buNone/>
            </a:pPr>
            <a:r>
              <a:rPr lang="de-DE" altLang="de-DE" sz="2400">
                <a:effectLst/>
                <a:sym typeface="Symbol" panose="05050102010706020507" pitchFamily="18" charset="2"/>
              </a:rPr>
              <a:t>		Punkte der einfachen Wertung</a:t>
            </a:r>
          </a:p>
          <a:p>
            <a:pPr algn="just" eaLnBrk="1" hangingPunct="1">
              <a:buFont typeface="Wingdings" panose="05000000000000000000" pitchFamily="2" charset="2"/>
              <a:buNone/>
            </a:pPr>
            <a:r>
              <a:rPr lang="de-DE" altLang="de-DE" sz="2400">
                <a:effectLst/>
                <a:sym typeface="Symbol" panose="05050102010706020507" pitchFamily="18" charset="2"/>
              </a:rPr>
              <a:t>		</a:t>
            </a:r>
            <a:r>
              <a:rPr lang="de-DE" altLang="de-DE" sz="2400">
                <a:solidFill>
                  <a:srgbClr val="0000FF"/>
                </a:solidFill>
                <a:effectLst/>
                <a:sym typeface="Symbol" panose="05050102010706020507" pitchFamily="18" charset="2"/>
              </a:rPr>
              <a:t> Wiederholung Q1 </a:t>
            </a:r>
            <a:r>
              <a:rPr lang="de-DE" altLang="de-DE" sz="2400" u="sng">
                <a:solidFill>
                  <a:srgbClr val="0000FF"/>
                </a:solidFill>
                <a:effectLst/>
                <a:sym typeface="Symbol" panose="05050102010706020507" pitchFamily="18" charset="2"/>
              </a:rPr>
              <a:t>oder</a:t>
            </a:r>
            <a:r>
              <a:rPr lang="de-DE" altLang="de-DE" sz="2400">
                <a:solidFill>
                  <a:srgbClr val="0000FF"/>
                </a:solidFill>
                <a:effectLst/>
                <a:sym typeface="Symbol" panose="05050102010706020507" pitchFamily="18" charset="2"/>
              </a:rPr>
              <a:t> Q1/II und Q2/I </a:t>
            </a:r>
            <a:r>
              <a:rPr lang="de-DE" altLang="de-DE" sz="2400" u="sng">
                <a:solidFill>
                  <a:srgbClr val="0000FF"/>
                </a:solidFill>
                <a:effectLst/>
                <a:sym typeface="Symbol" panose="05050102010706020507" pitchFamily="18" charset="2"/>
              </a:rPr>
              <a:t>oder</a:t>
            </a:r>
            <a:r>
              <a:rPr lang="de-DE" altLang="de-DE" sz="2400">
                <a:solidFill>
                  <a:srgbClr val="0000FF"/>
                </a:solidFill>
                <a:effectLst/>
                <a:sym typeface="Symbol" panose="05050102010706020507" pitchFamily="18" charset="2"/>
              </a:rPr>
              <a:t> Q2</a:t>
            </a:r>
            <a:endParaRPr lang="de-DE" altLang="de-DE" sz="1000">
              <a:solidFill>
                <a:srgbClr val="0000FF"/>
              </a:solidFill>
              <a:effectLst/>
              <a:sym typeface="Symbol" panose="05050102010706020507" pitchFamily="18" charset="2"/>
            </a:endParaRPr>
          </a:p>
          <a:p>
            <a:pPr algn="just" eaLnBrk="1" hangingPunct="1">
              <a:buFont typeface="Wingdings" panose="05000000000000000000" pitchFamily="2" charset="2"/>
              <a:buNone/>
            </a:pPr>
            <a:r>
              <a:rPr lang="de-DE" altLang="de-DE" sz="1000">
                <a:effectLst/>
                <a:sym typeface="Symbol" panose="05050102010706020507" pitchFamily="18" charset="2"/>
              </a:rPr>
              <a:t>	</a:t>
            </a:r>
          </a:p>
          <a:p>
            <a:pPr algn="just" eaLnBrk="1" hangingPunct="1">
              <a:buFont typeface="Wingdings" panose="05000000000000000000" pitchFamily="2" charset="2"/>
              <a:buNone/>
            </a:pPr>
            <a:r>
              <a:rPr lang="de-DE" altLang="de-DE" sz="1000" b="1">
                <a:solidFill>
                  <a:srgbClr val="FF4A0D"/>
                </a:solidFill>
                <a:effectLst/>
                <a:sym typeface="Symbol" panose="05050102010706020507" pitchFamily="18" charset="2"/>
              </a:rPr>
              <a:t>	</a:t>
            </a:r>
            <a:r>
              <a:rPr lang="de-DE" altLang="de-DE" sz="1800" b="1">
                <a:solidFill>
                  <a:srgbClr val="FF4A0D"/>
                </a:solidFill>
                <a:effectLst/>
                <a:sym typeface="Symbol" panose="05050102010706020507" pitchFamily="18" charset="2"/>
              </a:rPr>
              <a:t>Erbrachte Leistungsbewertungen im ersten Durchgang der wiederholten Halbjahre werden unwirksam!</a:t>
            </a:r>
            <a:endParaRPr lang="de-DE" altLang="de-DE" sz="2400" b="1">
              <a:solidFill>
                <a:schemeClr val="hlink"/>
              </a:solidFill>
              <a:effectLst/>
              <a:sym typeface="Symbol" panose="05050102010706020507" pitchFamily="18" charset="2"/>
            </a:endParaRPr>
          </a:p>
        </p:txBody>
      </p:sp>
      <p:sp>
        <p:nvSpPr>
          <p:cNvPr id="68612" name="Rectangle 4"/>
          <p:cNvSpPr>
            <a:spLocks noChangeArrowheads="1"/>
          </p:cNvSpPr>
          <p:nvPr/>
        </p:nvSpPr>
        <p:spPr bwMode="auto">
          <a:xfrm>
            <a:off x="2600325" y="6381750"/>
            <a:ext cx="650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68613"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Rücktritt (1/2)</a:t>
            </a:r>
          </a:p>
        </p:txBody>
      </p:sp>
      <p:sp>
        <p:nvSpPr>
          <p:cNvPr id="8499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de-DE" dirty="0" err="1">
                <a:solidFill>
                  <a:srgbClr val="0033CC"/>
                </a:solidFill>
                <a:effectLst/>
              </a:rPr>
              <a:t>Q2</a:t>
            </a:r>
            <a:r>
              <a:rPr lang="de-DE" dirty="0">
                <a:solidFill>
                  <a:srgbClr val="0033CC"/>
                </a:solidFill>
                <a:effectLst/>
              </a:rPr>
              <a:t>/II	  </a:t>
            </a:r>
            <a:r>
              <a:rPr lang="de-DE" dirty="0">
                <a:solidFill>
                  <a:srgbClr val="0033CC"/>
                </a:solidFill>
                <a:effectLst/>
                <a:sym typeface="Symbol" pitchFamily="18" charset="2"/>
              </a:rPr>
              <a:t>	1. ZAA*		Abiturprüfung</a:t>
            </a:r>
          </a:p>
          <a:p>
            <a:pPr eaLnBrk="1" hangingPunct="1">
              <a:defRPr/>
            </a:pPr>
            <a:endParaRPr lang="de-DE" dirty="0">
              <a:effectLst/>
            </a:endParaRPr>
          </a:p>
          <a:p>
            <a:pPr eaLnBrk="1" hangingPunct="1">
              <a:buFont typeface="Wingdings" panose="05000000000000000000" pitchFamily="2" charset="2"/>
              <a:buNone/>
              <a:defRPr/>
            </a:pPr>
            <a:r>
              <a:rPr lang="de-DE" dirty="0">
                <a:effectLst/>
              </a:rPr>
              <a:t>-	Rücktritt möglich </a:t>
            </a:r>
            <a:r>
              <a:rPr lang="de-DE" b="1" u="sng" dirty="0">
                <a:solidFill>
                  <a:srgbClr val="0033CC"/>
                </a:solidFill>
                <a:effectLst/>
              </a:rPr>
              <a:t>vor</a:t>
            </a:r>
            <a:r>
              <a:rPr lang="de-DE" b="1" dirty="0">
                <a:solidFill>
                  <a:srgbClr val="0033CC"/>
                </a:solidFill>
                <a:effectLst/>
              </a:rPr>
              <a:t> 1. ZAA*</a:t>
            </a:r>
            <a:r>
              <a:rPr lang="de-DE" b="1" dirty="0">
                <a:solidFill>
                  <a:srgbClr val="000000"/>
                </a:solidFill>
                <a:effectLst/>
              </a:rPr>
              <a:t> </a:t>
            </a:r>
            <a:r>
              <a:rPr lang="de-DE" sz="2800" b="1" dirty="0">
                <a:solidFill>
                  <a:srgbClr val="000000"/>
                </a:solidFill>
                <a:effectLst/>
              </a:rPr>
              <a:t>(auf Antrag)</a:t>
            </a:r>
            <a:endParaRPr lang="de-DE" dirty="0">
              <a:solidFill>
                <a:srgbClr val="0033CC"/>
              </a:solidFill>
              <a:effectLst/>
            </a:endParaRPr>
          </a:p>
          <a:p>
            <a:pPr eaLnBrk="1" hangingPunct="1">
              <a:buFont typeface="Wingdings" panose="05000000000000000000" pitchFamily="2" charset="2"/>
              <a:buNone/>
              <a:defRPr/>
            </a:pPr>
            <a:r>
              <a:rPr lang="de-DE" dirty="0">
                <a:effectLst/>
              </a:rPr>
              <a:t>-	Wiederholung Q2</a:t>
            </a:r>
          </a:p>
          <a:p>
            <a:pPr eaLnBrk="1" hangingPunct="1">
              <a:buFontTx/>
              <a:buNone/>
              <a:defRPr/>
            </a:pPr>
            <a:r>
              <a:rPr lang="de-DE" dirty="0">
                <a:effectLst/>
              </a:rPr>
              <a:t>-	Verweildauer beachten</a:t>
            </a:r>
          </a:p>
          <a:p>
            <a:pPr eaLnBrk="1" hangingPunct="1">
              <a:buFontTx/>
              <a:buChar char="-"/>
              <a:defRPr/>
            </a:pPr>
            <a:endParaRPr lang="de-DE" dirty="0"/>
          </a:p>
          <a:p>
            <a:pPr eaLnBrk="1" hangingPunct="1">
              <a:buFontTx/>
              <a:buNone/>
              <a:defRPr/>
            </a:pPr>
            <a:r>
              <a:rPr lang="de-DE" sz="2400" dirty="0">
                <a:effectLst/>
              </a:rPr>
              <a:t>* ZAA = Zentraler Abiturausschuss</a:t>
            </a:r>
          </a:p>
        </p:txBody>
      </p:sp>
      <p:sp>
        <p:nvSpPr>
          <p:cNvPr id="69636" name="Rectangle 4"/>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69637"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Rücktritt (2/2)</a:t>
            </a:r>
          </a:p>
        </p:txBody>
      </p:sp>
      <p:sp>
        <p:nvSpPr>
          <p:cNvPr id="8601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de-DE" dirty="0">
                <a:solidFill>
                  <a:srgbClr val="0033CC"/>
                </a:solidFill>
                <a:effectLst/>
              </a:rPr>
              <a:t>Q2/II	  </a:t>
            </a:r>
            <a:r>
              <a:rPr lang="de-DE" dirty="0">
                <a:solidFill>
                  <a:srgbClr val="0033CC"/>
                </a:solidFill>
                <a:effectLst/>
                <a:sym typeface="Symbol" pitchFamily="18" charset="2"/>
              </a:rPr>
              <a:t>	1. ZAA*		Abiturprüfung</a:t>
            </a:r>
          </a:p>
          <a:p>
            <a:pPr eaLnBrk="1" hangingPunct="1">
              <a:defRPr/>
            </a:pPr>
            <a:endParaRPr lang="de-DE" dirty="0">
              <a:effectLst/>
            </a:endParaRPr>
          </a:p>
          <a:p>
            <a:pPr eaLnBrk="1" hangingPunct="1">
              <a:buFont typeface="Wingdings" panose="05000000000000000000" pitchFamily="2" charset="2"/>
              <a:buNone/>
              <a:defRPr/>
            </a:pPr>
            <a:r>
              <a:rPr lang="de-DE" dirty="0">
                <a:effectLst/>
              </a:rPr>
              <a:t>-	Rücktritt </a:t>
            </a:r>
            <a:r>
              <a:rPr lang="de-DE" b="1" u="sng" dirty="0">
                <a:solidFill>
                  <a:srgbClr val="0033CC"/>
                </a:solidFill>
                <a:effectLst/>
              </a:rPr>
              <a:t>nach</a:t>
            </a:r>
            <a:r>
              <a:rPr lang="de-DE" b="1" dirty="0">
                <a:solidFill>
                  <a:srgbClr val="0033CC"/>
                </a:solidFill>
                <a:effectLst/>
              </a:rPr>
              <a:t> 1. ZAA*</a:t>
            </a:r>
            <a:r>
              <a:rPr lang="de-DE" b="1" dirty="0">
                <a:effectLst/>
              </a:rPr>
              <a:t> nicht möglich!!!</a:t>
            </a:r>
            <a:endParaRPr lang="de-DE" dirty="0">
              <a:solidFill>
                <a:srgbClr val="0033CC"/>
              </a:solidFill>
              <a:effectLst/>
            </a:endParaRPr>
          </a:p>
          <a:p>
            <a:pPr eaLnBrk="1" hangingPunct="1">
              <a:buFont typeface="Wingdings" panose="05000000000000000000" pitchFamily="2" charset="2"/>
              <a:buNone/>
              <a:defRPr/>
            </a:pPr>
            <a:r>
              <a:rPr lang="de-DE" dirty="0">
                <a:effectLst/>
              </a:rPr>
              <a:t>-	</a:t>
            </a:r>
            <a:r>
              <a:rPr lang="de-DE" b="1" dirty="0">
                <a:solidFill>
                  <a:srgbClr val="FF610B"/>
                </a:solidFill>
                <a:effectLst/>
              </a:rPr>
              <a:t>Prüfung gilt als nicht bestanden!!!</a:t>
            </a:r>
            <a:endParaRPr lang="de-DE" b="1" dirty="0">
              <a:effectLst/>
            </a:endParaRPr>
          </a:p>
          <a:p>
            <a:pPr eaLnBrk="1" hangingPunct="1">
              <a:buFontTx/>
              <a:buChar char="-"/>
              <a:defRPr/>
            </a:pPr>
            <a:endParaRPr lang="de-DE" dirty="0"/>
          </a:p>
          <a:p>
            <a:pPr eaLnBrk="1" hangingPunct="1">
              <a:buFontTx/>
              <a:buNone/>
              <a:defRPr/>
            </a:pPr>
            <a:r>
              <a:rPr lang="de-DE" sz="2400" dirty="0">
                <a:effectLst/>
              </a:rPr>
              <a:t>* ZAA = Zentraler Abiturausschuss</a:t>
            </a:r>
          </a:p>
          <a:p>
            <a:pPr eaLnBrk="1" hangingPunct="1">
              <a:buFont typeface="Wingdings" panose="05000000000000000000" pitchFamily="2" charset="2"/>
              <a:buNone/>
              <a:defRPr/>
            </a:pPr>
            <a:endParaRPr lang="de-DE" dirty="0"/>
          </a:p>
        </p:txBody>
      </p:sp>
      <p:sp>
        <p:nvSpPr>
          <p:cNvPr id="70660" name="Rectangle 4"/>
          <p:cNvSpPr>
            <a:spLocks noChangeArrowheads="1"/>
          </p:cNvSpPr>
          <p:nvPr/>
        </p:nvSpPr>
        <p:spPr bwMode="auto">
          <a:xfrm>
            <a:off x="2554288"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0661"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Erkrankung</a:t>
            </a:r>
          </a:p>
        </p:txBody>
      </p:sp>
      <p:sp>
        <p:nvSpPr>
          <p:cNvPr id="8704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de-DE" sz="2400" dirty="0">
                <a:solidFill>
                  <a:srgbClr val="0033CC"/>
                </a:solidFill>
                <a:effectLst/>
              </a:rPr>
              <a:t>Q2/II		  </a:t>
            </a:r>
            <a:r>
              <a:rPr lang="de-DE" sz="2400" dirty="0">
                <a:solidFill>
                  <a:srgbClr val="0033CC"/>
                </a:solidFill>
                <a:effectLst/>
                <a:sym typeface="Symbol" pitchFamily="18" charset="2"/>
              </a:rPr>
              <a:t>	1. ZAA*		Abiturprüfung</a:t>
            </a:r>
          </a:p>
          <a:p>
            <a:pPr eaLnBrk="1" hangingPunct="1">
              <a:lnSpc>
                <a:spcPct val="80000"/>
              </a:lnSpc>
              <a:buFont typeface="Wingdings" panose="05000000000000000000" pitchFamily="2" charset="2"/>
              <a:buNone/>
              <a:defRPr/>
            </a:pPr>
            <a:r>
              <a:rPr lang="de-DE" sz="2400" dirty="0">
                <a:effectLst/>
              </a:rPr>
              <a:t>								</a:t>
            </a:r>
            <a:r>
              <a:rPr lang="de-DE" sz="2400" dirty="0">
                <a:solidFill>
                  <a:srgbClr val="FF0000"/>
                </a:solidFill>
                <a:effectLst/>
                <a:sym typeface="Symbol" pitchFamily="18" charset="2"/>
              </a:rPr>
              <a:t></a:t>
            </a:r>
          </a:p>
          <a:p>
            <a:pPr eaLnBrk="1" hangingPunct="1">
              <a:lnSpc>
                <a:spcPct val="80000"/>
              </a:lnSpc>
              <a:buFont typeface="Wingdings" panose="05000000000000000000" pitchFamily="2" charset="2"/>
              <a:buNone/>
              <a:defRPr/>
            </a:pPr>
            <a:r>
              <a:rPr lang="de-DE" sz="2400" dirty="0">
                <a:solidFill>
                  <a:srgbClr val="FF0000"/>
                </a:solidFill>
                <a:effectLst/>
                <a:sym typeface="Symbol" pitchFamily="18" charset="2"/>
              </a:rPr>
              <a:t>							</a:t>
            </a:r>
            <a:r>
              <a:rPr lang="de-DE" sz="2000" dirty="0">
                <a:solidFill>
                  <a:srgbClr val="FF0000"/>
                </a:solidFill>
                <a:effectLst/>
                <a:sym typeface="Symbol" pitchFamily="18" charset="2"/>
              </a:rPr>
              <a:t>ERKRANKUNG</a:t>
            </a:r>
            <a:endParaRPr lang="de-DE" sz="2400" dirty="0">
              <a:effectLst/>
            </a:endParaRPr>
          </a:p>
          <a:p>
            <a:pPr eaLnBrk="1" hangingPunct="1">
              <a:lnSpc>
                <a:spcPct val="80000"/>
              </a:lnSpc>
              <a:defRPr/>
            </a:pPr>
            <a:endParaRPr lang="de-DE" sz="2400" dirty="0">
              <a:effectLst/>
            </a:endParaRPr>
          </a:p>
          <a:p>
            <a:pPr eaLnBrk="1" hangingPunct="1">
              <a:lnSpc>
                <a:spcPct val="80000"/>
              </a:lnSpc>
              <a:buFont typeface="Wingdings" panose="05000000000000000000" pitchFamily="2" charset="2"/>
              <a:buNone/>
              <a:defRPr/>
            </a:pPr>
            <a:r>
              <a:rPr lang="de-DE" sz="2400" b="1" dirty="0">
                <a:effectLst/>
              </a:rPr>
              <a:t>-	Abgelegte Prüfungen werden gewertet!</a:t>
            </a:r>
            <a:endParaRPr lang="de-DE" sz="2400" dirty="0">
              <a:effectLst/>
            </a:endParaRPr>
          </a:p>
          <a:p>
            <a:pPr eaLnBrk="1" hangingPunct="1">
              <a:lnSpc>
                <a:spcPct val="80000"/>
              </a:lnSpc>
              <a:buFont typeface="Wingdings" panose="05000000000000000000" pitchFamily="2" charset="2"/>
              <a:buNone/>
              <a:defRPr/>
            </a:pPr>
            <a:r>
              <a:rPr lang="de-DE" sz="2400" b="1" dirty="0">
                <a:effectLst/>
              </a:rPr>
              <a:t>-	Prüfung nach Genesung!</a:t>
            </a:r>
            <a:endParaRPr lang="de-DE" sz="2400" dirty="0">
              <a:effectLst/>
            </a:endParaRPr>
          </a:p>
          <a:p>
            <a:pPr eaLnBrk="1" hangingPunct="1">
              <a:lnSpc>
                <a:spcPct val="80000"/>
              </a:lnSpc>
              <a:buFont typeface="Wingdings" panose="05000000000000000000" pitchFamily="2" charset="2"/>
              <a:buNone/>
              <a:defRPr/>
            </a:pPr>
            <a:r>
              <a:rPr lang="de-DE" sz="2400" b="1" dirty="0">
                <a:effectLst/>
              </a:rPr>
              <a:t>-	Gesonderte zentrale Nachschreibtermine!</a:t>
            </a:r>
            <a:endParaRPr lang="de-DE" sz="2400" dirty="0">
              <a:effectLst/>
            </a:endParaRPr>
          </a:p>
          <a:p>
            <a:pPr eaLnBrk="1" hangingPunct="1">
              <a:lnSpc>
                <a:spcPct val="80000"/>
              </a:lnSpc>
              <a:buFont typeface="Wingdings" panose="05000000000000000000" pitchFamily="2" charset="2"/>
              <a:buNone/>
              <a:defRPr/>
            </a:pPr>
            <a:r>
              <a:rPr lang="de-DE" sz="2400" b="1" dirty="0">
                <a:effectLst/>
              </a:rPr>
              <a:t>-	Attest ist </a:t>
            </a:r>
            <a:r>
              <a:rPr lang="de-DE" sz="2400" b="1" dirty="0">
                <a:solidFill>
                  <a:srgbClr val="FF610B"/>
                </a:solidFill>
                <a:effectLst/>
              </a:rPr>
              <a:t>unverzüglich</a:t>
            </a:r>
            <a:r>
              <a:rPr lang="de-DE" sz="2400" b="1" dirty="0">
                <a:effectLst/>
              </a:rPr>
              <a:t> vorzulegen!</a:t>
            </a:r>
            <a:endParaRPr lang="de-DE" sz="2400" dirty="0">
              <a:effectLst/>
            </a:endParaRPr>
          </a:p>
          <a:p>
            <a:pPr eaLnBrk="1" hangingPunct="1">
              <a:lnSpc>
                <a:spcPct val="80000"/>
              </a:lnSpc>
              <a:buFont typeface="Wingdings" panose="05000000000000000000" pitchFamily="2" charset="2"/>
              <a:buNone/>
              <a:defRPr/>
            </a:pPr>
            <a:r>
              <a:rPr lang="de-DE" sz="2400" b="1" dirty="0">
                <a:effectLst/>
              </a:rPr>
              <a:t>-	Andernfalls: fehlende Prüfungsteile „ungenügend“!</a:t>
            </a:r>
            <a:endParaRPr lang="de-DE" sz="2400" dirty="0">
              <a:effectLst/>
            </a:endParaRPr>
          </a:p>
          <a:p>
            <a:pPr eaLnBrk="1" hangingPunct="1">
              <a:lnSpc>
                <a:spcPct val="80000"/>
              </a:lnSpc>
              <a:buFont typeface="Wingdings" panose="05000000000000000000" pitchFamily="2" charset="2"/>
              <a:buNone/>
              <a:defRPr/>
            </a:pPr>
            <a:endParaRPr lang="de-DE" sz="2400" b="1" dirty="0">
              <a:effectLst/>
            </a:endParaRPr>
          </a:p>
          <a:p>
            <a:pPr eaLnBrk="1" hangingPunct="1">
              <a:lnSpc>
                <a:spcPct val="80000"/>
              </a:lnSpc>
              <a:buFontTx/>
              <a:buChar char="-"/>
              <a:defRPr/>
            </a:pPr>
            <a:endParaRPr lang="de-DE" sz="2400" dirty="0"/>
          </a:p>
          <a:p>
            <a:pPr eaLnBrk="1" hangingPunct="1">
              <a:lnSpc>
                <a:spcPct val="80000"/>
              </a:lnSpc>
              <a:buFontTx/>
              <a:buNone/>
              <a:defRPr/>
            </a:pPr>
            <a:r>
              <a:rPr lang="de-DE" sz="1800" dirty="0">
                <a:effectLst/>
              </a:rPr>
              <a:t>* ZAA = Zentraler Abiturausschuss</a:t>
            </a:r>
          </a:p>
        </p:txBody>
      </p:sp>
      <p:sp>
        <p:nvSpPr>
          <p:cNvPr id="71684" name="Rectangle 8"/>
          <p:cNvSpPr>
            <a:spLocks noChangeArrowheads="1"/>
          </p:cNvSpPr>
          <p:nvPr/>
        </p:nvSpPr>
        <p:spPr bwMode="auto">
          <a:xfrm>
            <a:off x="2554288"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1685"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Versäumnis (1/2)</a:t>
            </a:r>
          </a:p>
        </p:txBody>
      </p:sp>
      <p:sp>
        <p:nvSpPr>
          <p:cNvPr id="88067" name="Rectangle 3"/>
          <p:cNvSpPr>
            <a:spLocks noGrp="1" noChangeArrowheads="1"/>
          </p:cNvSpPr>
          <p:nvPr>
            <p:ph type="body" idx="1"/>
          </p:nvPr>
        </p:nvSpPr>
        <p:spPr>
          <a:xfrm>
            <a:off x="395288" y="1341438"/>
            <a:ext cx="8351837" cy="5256212"/>
          </a:xfrm>
        </p:spPr>
        <p:txBody>
          <a:bodyPr/>
          <a:lstStyle/>
          <a:p>
            <a:pPr eaLnBrk="1" hangingPunct="1">
              <a:lnSpc>
                <a:spcPct val="80000"/>
              </a:lnSpc>
              <a:buFont typeface="Wingdings" panose="05000000000000000000" pitchFamily="2" charset="2"/>
              <a:buNone/>
              <a:defRPr/>
            </a:pPr>
            <a:r>
              <a:rPr lang="de-DE" sz="2400" dirty="0">
                <a:solidFill>
                  <a:srgbClr val="0033CC"/>
                </a:solidFill>
                <a:effectLst/>
              </a:rPr>
              <a:t>	</a:t>
            </a:r>
            <a:r>
              <a:rPr lang="de-DE" dirty="0">
                <a:solidFill>
                  <a:srgbClr val="0000FF"/>
                </a:solidFill>
                <a:effectLst/>
              </a:rPr>
              <a:t>Q2/II	  </a:t>
            </a:r>
            <a:r>
              <a:rPr lang="de-DE" dirty="0">
                <a:solidFill>
                  <a:srgbClr val="0000FF"/>
                </a:solidFill>
                <a:effectLst/>
                <a:sym typeface="Symbol" pitchFamily="18" charset="2"/>
              </a:rPr>
              <a:t>	1. ZAA*		Abiturprüfung</a:t>
            </a:r>
          </a:p>
          <a:p>
            <a:pPr eaLnBrk="1" hangingPunct="1">
              <a:lnSpc>
                <a:spcPct val="80000"/>
              </a:lnSpc>
              <a:buFont typeface="Wingdings" panose="05000000000000000000" pitchFamily="2" charset="2"/>
              <a:buNone/>
              <a:defRPr/>
            </a:pPr>
            <a:r>
              <a:rPr lang="de-DE" sz="2400" dirty="0">
                <a:effectLst/>
              </a:rPr>
              <a:t>								</a:t>
            </a:r>
            <a:r>
              <a:rPr lang="de-DE" sz="2400" dirty="0">
                <a:solidFill>
                  <a:srgbClr val="FF0000"/>
                </a:solidFill>
                <a:effectLst/>
                <a:sym typeface="Symbol" pitchFamily="18" charset="2"/>
              </a:rPr>
              <a:t></a:t>
            </a:r>
          </a:p>
          <a:p>
            <a:pPr eaLnBrk="1" hangingPunct="1">
              <a:lnSpc>
                <a:spcPct val="80000"/>
              </a:lnSpc>
              <a:buFont typeface="Wingdings" panose="05000000000000000000" pitchFamily="2" charset="2"/>
              <a:buNone/>
              <a:defRPr/>
            </a:pPr>
            <a:r>
              <a:rPr lang="de-DE" sz="2400" dirty="0">
                <a:solidFill>
                  <a:srgbClr val="FF0000"/>
                </a:solidFill>
                <a:effectLst/>
                <a:sym typeface="Symbol" pitchFamily="18" charset="2"/>
              </a:rPr>
              <a:t>							VERSÄUMNIS</a:t>
            </a:r>
          </a:p>
          <a:p>
            <a:pPr eaLnBrk="1" hangingPunct="1">
              <a:lnSpc>
                <a:spcPct val="80000"/>
              </a:lnSpc>
              <a:buFont typeface="Wingdings" panose="05000000000000000000" pitchFamily="2" charset="2"/>
              <a:buNone/>
              <a:defRPr/>
            </a:pPr>
            <a:endParaRPr lang="de-DE" sz="2000" dirty="0">
              <a:solidFill>
                <a:srgbClr val="FF0000"/>
              </a:solidFill>
              <a:effectLst/>
              <a:sym typeface="Symbol" pitchFamily="18" charset="2"/>
            </a:endParaRPr>
          </a:p>
          <a:p>
            <a:pPr eaLnBrk="1" hangingPunct="1">
              <a:lnSpc>
                <a:spcPct val="80000"/>
              </a:lnSpc>
              <a:buFont typeface="Wingdings" panose="05000000000000000000" pitchFamily="2" charset="2"/>
              <a:buNone/>
              <a:defRPr/>
            </a:pPr>
            <a:r>
              <a:rPr lang="de-DE" sz="2400" dirty="0">
                <a:effectLst/>
              </a:rPr>
              <a:t>	</a:t>
            </a:r>
            <a:r>
              <a:rPr lang="de-DE" sz="2400" dirty="0">
                <a:solidFill>
                  <a:srgbClr val="FF3300"/>
                </a:solidFill>
                <a:effectLst/>
              </a:rPr>
              <a:t>!!! Beim vom Prüfling </a:t>
            </a:r>
            <a:r>
              <a:rPr lang="de-DE" sz="2400" b="1" u="sng" dirty="0">
                <a:solidFill>
                  <a:srgbClr val="FF3300"/>
                </a:solidFill>
                <a:effectLst/>
              </a:rPr>
              <a:t>nicht</a:t>
            </a:r>
            <a:r>
              <a:rPr lang="de-DE" sz="2400" dirty="0">
                <a:solidFill>
                  <a:srgbClr val="FF3300"/>
                </a:solidFill>
                <a:effectLst/>
              </a:rPr>
              <a:t> zu vertretenden Grund* !!!</a:t>
            </a:r>
            <a:endParaRPr lang="de-DE" sz="2400" dirty="0">
              <a:effectLst/>
            </a:endParaRPr>
          </a:p>
          <a:p>
            <a:pPr eaLnBrk="1" hangingPunct="1">
              <a:lnSpc>
                <a:spcPct val="80000"/>
              </a:lnSpc>
              <a:buFont typeface="Wingdings" panose="05000000000000000000" pitchFamily="2" charset="2"/>
              <a:buNone/>
              <a:defRPr/>
            </a:pPr>
            <a:endParaRPr lang="de-DE" sz="2400" dirty="0">
              <a:effectLst/>
            </a:endParaRPr>
          </a:p>
          <a:p>
            <a:pPr eaLnBrk="1" hangingPunct="1">
              <a:lnSpc>
                <a:spcPct val="80000"/>
              </a:lnSpc>
              <a:buFont typeface="Wingdings" panose="05000000000000000000" pitchFamily="2" charset="2"/>
              <a:buNone/>
              <a:defRPr/>
            </a:pPr>
            <a:r>
              <a:rPr lang="de-DE" sz="2400" b="1" dirty="0">
                <a:effectLst/>
              </a:rPr>
              <a:t>-	Abgelegte Prüfungen werden gewertet!</a:t>
            </a:r>
          </a:p>
          <a:p>
            <a:pPr eaLnBrk="1" hangingPunct="1">
              <a:lnSpc>
                <a:spcPct val="80000"/>
              </a:lnSpc>
              <a:buFont typeface="Wingdings" panose="05000000000000000000" pitchFamily="2" charset="2"/>
              <a:buNone/>
              <a:defRPr/>
            </a:pPr>
            <a:r>
              <a:rPr lang="de-DE" sz="2400" b="1" dirty="0">
                <a:effectLst/>
              </a:rPr>
              <a:t>-	Versäumte Prüfungen: nächstmögliche zentrale Nachschreibetermine!</a:t>
            </a:r>
          </a:p>
          <a:p>
            <a:pPr eaLnBrk="1" hangingPunct="1">
              <a:lnSpc>
                <a:spcPct val="80000"/>
              </a:lnSpc>
              <a:buFont typeface="Wingdings" panose="05000000000000000000" pitchFamily="2" charset="2"/>
              <a:buNone/>
              <a:defRPr/>
            </a:pPr>
            <a:r>
              <a:rPr lang="de-DE" sz="2400" b="1" dirty="0">
                <a:effectLst/>
              </a:rPr>
              <a:t>-	Begründung ist </a:t>
            </a:r>
            <a:r>
              <a:rPr lang="de-DE" sz="2400" b="1" dirty="0">
                <a:solidFill>
                  <a:srgbClr val="FF610B"/>
                </a:solidFill>
                <a:effectLst/>
              </a:rPr>
              <a:t>unverzüglich</a:t>
            </a:r>
            <a:r>
              <a:rPr lang="de-DE" sz="2400" b="1" dirty="0">
                <a:effectLst/>
              </a:rPr>
              <a:t> beim ZAA schriftlich einzureichen!</a:t>
            </a:r>
          </a:p>
          <a:p>
            <a:pPr eaLnBrk="1" hangingPunct="1">
              <a:lnSpc>
                <a:spcPct val="80000"/>
              </a:lnSpc>
              <a:buFont typeface="Wingdings" panose="05000000000000000000" pitchFamily="2" charset="2"/>
              <a:buNone/>
              <a:defRPr/>
            </a:pPr>
            <a:r>
              <a:rPr lang="de-DE" sz="2400" b="1" dirty="0">
                <a:effectLst/>
              </a:rPr>
              <a:t>-	Andernfalls: fehlende Prüfungsurteile „ungenügend“!</a:t>
            </a:r>
          </a:p>
          <a:p>
            <a:pPr eaLnBrk="1" hangingPunct="1">
              <a:lnSpc>
                <a:spcPct val="80000"/>
              </a:lnSpc>
              <a:buFont typeface="Wingdings" panose="05000000000000000000" pitchFamily="2" charset="2"/>
              <a:buNone/>
              <a:defRPr/>
            </a:pPr>
            <a:endParaRPr lang="de-DE" sz="1000" b="1" dirty="0">
              <a:effectLst/>
            </a:endParaRPr>
          </a:p>
          <a:p>
            <a:pPr eaLnBrk="1" hangingPunct="1">
              <a:lnSpc>
                <a:spcPct val="80000"/>
              </a:lnSpc>
              <a:buFontTx/>
              <a:buNone/>
              <a:defRPr/>
            </a:pPr>
            <a:endParaRPr lang="de-DE" sz="800" dirty="0">
              <a:effectLst/>
            </a:endParaRPr>
          </a:p>
          <a:p>
            <a:pPr eaLnBrk="1" hangingPunct="1">
              <a:lnSpc>
                <a:spcPct val="80000"/>
              </a:lnSpc>
              <a:buFontTx/>
              <a:buNone/>
              <a:defRPr/>
            </a:pPr>
            <a:endParaRPr lang="de-DE" sz="1000" dirty="0">
              <a:effectLst/>
            </a:endParaRPr>
          </a:p>
          <a:p>
            <a:pPr eaLnBrk="1" hangingPunct="1">
              <a:lnSpc>
                <a:spcPct val="80000"/>
              </a:lnSpc>
              <a:buFontTx/>
              <a:buNone/>
              <a:defRPr/>
            </a:pPr>
            <a:r>
              <a:rPr lang="de-DE" sz="1800" dirty="0">
                <a:effectLst/>
              </a:rPr>
              <a:t>* ZAA = Zentraler Abiturausschuss (trifft Entscheidung)</a:t>
            </a:r>
          </a:p>
          <a:p>
            <a:pPr eaLnBrk="1" hangingPunct="1">
              <a:lnSpc>
                <a:spcPct val="80000"/>
              </a:lnSpc>
              <a:buFontTx/>
              <a:buNone/>
              <a:defRPr/>
            </a:pPr>
            <a:endParaRPr lang="de-DE" sz="1800" dirty="0"/>
          </a:p>
        </p:txBody>
      </p:sp>
      <p:sp>
        <p:nvSpPr>
          <p:cNvPr id="72708" name="Rectangle 4"/>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2709"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Abschlüsse</a:t>
            </a:r>
          </a:p>
        </p:txBody>
      </p:sp>
      <p:sp>
        <p:nvSpPr>
          <p:cNvPr id="9219" name="AutoShape 8"/>
          <p:cNvSpPr>
            <a:spLocks noChangeArrowheads="1"/>
          </p:cNvSpPr>
          <p:nvPr/>
        </p:nvSpPr>
        <p:spPr bwMode="auto">
          <a:xfrm rot="10800000">
            <a:off x="323850" y="4365625"/>
            <a:ext cx="8351838" cy="9350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057 w 21600"/>
              <a:gd name="T13" fmla="*/ 3057 h 21600"/>
              <a:gd name="T14" fmla="*/ 18543 w 21600"/>
              <a:gd name="T15" fmla="*/ 18543 h 21600"/>
            </a:gdLst>
            <a:ahLst/>
            <a:cxnLst>
              <a:cxn ang="T8">
                <a:pos x="T0" y="T1"/>
              </a:cxn>
              <a:cxn ang="T9">
                <a:pos x="T2" y="T3"/>
              </a:cxn>
              <a:cxn ang="T10">
                <a:pos x="T4" y="T5"/>
              </a:cxn>
              <a:cxn ang="T11">
                <a:pos x="T6" y="T7"/>
              </a:cxn>
            </a:cxnLst>
            <a:rect l="T12" t="T13" r="T14" b="T15"/>
            <a:pathLst>
              <a:path w="21600" h="21600">
                <a:moveTo>
                  <a:pt x="0" y="0"/>
                </a:moveTo>
                <a:lnTo>
                  <a:pt x="2514" y="21600"/>
                </a:lnTo>
                <a:lnTo>
                  <a:pt x="19086" y="21600"/>
                </a:lnTo>
                <a:lnTo>
                  <a:pt x="21600" y="0"/>
                </a:lnTo>
                <a:lnTo>
                  <a:pt x="0" y="0"/>
                </a:lnTo>
                <a:close/>
              </a:path>
            </a:pathLst>
          </a:custGeom>
          <a:solidFill>
            <a:srgbClr val="CCFF33"/>
          </a:solidFill>
          <a:ln w="9525">
            <a:solidFill>
              <a:schemeClr val="tx1"/>
            </a:solidFill>
            <a:miter lim="800000"/>
            <a:headEnd/>
            <a:tailEnd/>
          </a:ln>
        </p:spPr>
        <p:txBody>
          <a:bodyPr rot="10800000"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MITTLERER SCHULABSCHLUSS</a:t>
            </a:r>
          </a:p>
          <a:p>
            <a:pPr algn="ctr" eaLnBrk="1" hangingPunct="1">
              <a:spcBef>
                <a:spcPct val="0"/>
              </a:spcBef>
              <a:buClrTx/>
              <a:buFontTx/>
              <a:buNone/>
            </a:pPr>
            <a:r>
              <a:rPr lang="de-DE" altLang="de-DE" sz="2000" b="1"/>
              <a:t>nach der Einführungsphase (Jgst. 10)</a:t>
            </a:r>
          </a:p>
        </p:txBody>
      </p:sp>
      <p:sp>
        <p:nvSpPr>
          <p:cNvPr id="9220" name="AutoShape 9"/>
          <p:cNvSpPr>
            <a:spLocks noChangeArrowheads="1"/>
          </p:cNvSpPr>
          <p:nvPr/>
        </p:nvSpPr>
        <p:spPr bwMode="auto">
          <a:xfrm rot="10800000">
            <a:off x="1331913" y="3357563"/>
            <a:ext cx="6335712" cy="936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614 w 21600"/>
              <a:gd name="T13" fmla="*/ 3614 h 21600"/>
              <a:gd name="T14" fmla="*/ 17986 w 21600"/>
              <a:gd name="T15" fmla="*/ 17986 h 21600"/>
            </a:gdLst>
            <a:ahLst/>
            <a:cxnLst>
              <a:cxn ang="T8">
                <a:pos x="T0" y="T1"/>
              </a:cxn>
              <a:cxn ang="T9">
                <a:pos x="T2" y="T3"/>
              </a:cxn>
              <a:cxn ang="T10">
                <a:pos x="T4" y="T5"/>
              </a:cxn>
              <a:cxn ang="T11">
                <a:pos x="T6" y="T7"/>
              </a:cxn>
            </a:cxnLst>
            <a:rect l="T12" t="T13" r="T14" b="T15"/>
            <a:pathLst>
              <a:path w="21600" h="21600">
                <a:moveTo>
                  <a:pt x="0" y="0"/>
                </a:moveTo>
                <a:lnTo>
                  <a:pt x="3628" y="21600"/>
                </a:lnTo>
                <a:lnTo>
                  <a:pt x="17972" y="21600"/>
                </a:lnTo>
                <a:lnTo>
                  <a:pt x="21600" y="0"/>
                </a:lnTo>
                <a:lnTo>
                  <a:pt x="0" y="0"/>
                </a:lnTo>
                <a:close/>
              </a:path>
            </a:pathLst>
          </a:custGeom>
          <a:solidFill>
            <a:srgbClr val="66FF33"/>
          </a:solidFill>
          <a:ln w="9525">
            <a:solidFill>
              <a:schemeClr val="tx1"/>
            </a:solidFill>
            <a:miter lim="800000"/>
            <a:headEnd/>
            <a:tailEnd/>
          </a:ln>
        </p:spPr>
        <p:txBody>
          <a:bodyPr rot="10800000"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FACHHOCHSCHULREIFE</a:t>
            </a:r>
          </a:p>
          <a:p>
            <a:pPr algn="ctr" eaLnBrk="1" hangingPunct="1">
              <a:spcBef>
                <a:spcPct val="0"/>
              </a:spcBef>
              <a:buClrTx/>
              <a:buFontTx/>
              <a:buNone/>
            </a:pPr>
            <a:r>
              <a:rPr lang="de-DE" altLang="de-DE" sz="2000" b="1"/>
              <a:t>nach der nach Q1 (Jgst. 11)</a:t>
            </a:r>
          </a:p>
        </p:txBody>
      </p:sp>
      <p:sp>
        <p:nvSpPr>
          <p:cNvPr id="9221" name="Rectangle 10"/>
          <p:cNvSpPr>
            <a:spLocks noChangeArrowheads="1"/>
          </p:cNvSpPr>
          <p:nvPr/>
        </p:nvSpPr>
        <p:spPr bwMode="auto">
          <a:xfrm>
            <a:off x="323850" y="5373688"/>
            <a:ext cx="8353425" cy="865187"/>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u="sng"/>
              <a:t>Eingangsvoraussetzung:</a:t>
            </a:r>
            <a:endParaRPr lang="de-DE" altLang="de-DE" sz="2000" b="1"/>
          </a:p>
          <a:p>
            <a:pPr algn="ctr" eaLnBrk="1" hangingPunct="1">
              <a:spcBef>
                <a:spcPct val="0"/>
              </a:spcBef>
              <a:buClrTx/>
              <a:buFontTx/>
              <a:buNone/>
            </a:pPr>
            <a:r>
              <a:rPr lang="de-DE" altLang="de-DE" sz="1800" b="1"/>
              <a:t>Versetzung in die EPh bzw. Mittlerer Schulabschluss m. Ber. GOSt.</a:t>
            </a:r>
            <a:endParaRPr lang="de-DE" altLang="de-DE" sz="1800" b="1" u="sng"/>
          </a:p>
        </p:txBody>
      </p:sp>
      <p:sp>
        <p:nvSpPr>
          <p:cNvPr id="9222" name="AutoShape 11"/>
          <p:cNvSpPr>
            <a:spLocks noChangeArrowheads="1"/>
          </p:cNvSpPr>
          <p:nvPr/>
        </p:nvSpPr>
        <p:spPr bwMode="auto">
          <a:xfrm>
            <a:off x="2484438" y="1412875"/>
            <a:ext cx="4103687" cy="1873250"/>
          </a:xfrm>
          <a:prstGeom prst="triangle">
            <a:avLst>
              <a:gd name="adj" fmla="val 50000"/>
            </a:avLst>
          </a:prstGeom>
          <a:solidFill>
            <a:srgbClr val="00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ABITUR</a:t>
            </a:r>
          </a:p>
          <a:p>
            <a:pPr algn="ctr" eaLnBrk="1" hangingPunct="1">
              <a:spcBef>
                <a:spcPct val="0"/>
              </a:spcBef>
              <a:buClrTx/>
              <a:buFontTx/>
              <a:buNone/>
            </a:pPr>
            <a:r>
              <a:rPr lang="de-DE" altLang="de-DE" sz="1800" b="1"/>
              <a:t>(= Hochschulreife)</a:t>
            </a:r>
          </a:p>
        </p:txBody>
      </p:sp>
      <p:sp>
        <p:nvSpPr>
          <p:cNvPr id="9223" name="Rectangle 13"/>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9224" name="Rechteck 9"/>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Versäumnis (2/2)</a:t>
            </a:r>
          </a:p>
        </p:txBody>
      </p:sp>
      <p:sp>
        <p:nvSpPr>
          <p:cNvPr id="89093" name="Rectangle 5"/>
          <p:cNvSpPr>
            <a:spLocks noGrp="1" noChangeArrowheads="1"/>
          </p:cNvSpPr>
          <p:nvPr>
            <p:ph type="body" idx="1"/>
          </p:nvPr>
        </p:nvSpPr>
        <p:spPr>
          <a:xfrm>
            <a:off x="395288" y="1196975"/>
            <a:ext cx="8351837" cy="5256213"/>
          </a:xfrm>
        </p:spPr>
        <p:txBody>
          <a:bodyPr/>
          <a:lstStyle/>
          <a:p>
            <a:pPr eaLnBrk="1" hangingPunct="1">
              <a:lnSpc>
                <a:spcPct val="90000"/>
              </a:lnSpc>
              <a:buFont typeface="Wingdings" panose="05000000000000000000" pitchFamily="2" charset="2"/>
              <a:buNone/>
              <a:defRPr/>
            </a:pPr>
            <a:r>
              <a:rPr lang="de-DE" sz="3600" dirty="0">
                <a:effectLst/>
              </a:rPr>
              <a:t>	</a:t>
            </a:r>
            <a:r>
              <a:rPr lang="de-DE" dirty="0">
                <a:solidFill>
                  <a:srgbClr val="0000FF"/>
                </a:solidFill>
                <a:effectLst/>
              </a:rPr>
              <a:t>Q2/II	  </a:t>
            </a:r>
            <a:r>
              <a:rPr lang="de-DE" dirty="0">
                <a:solidFill>
                  <a:srgbClr val="0000FF"/>
                </a:solidFill>
                <a:effectLst/>
                <a:sym typeface="Symbol" pitchFamily="18" charset="2"/>
              </a:rPr>
              <a:t>	1. ZAA*		Abiturprüfung</a:t>
            </a:r>
          </a:p>
          <a:p>
            <a:pPr eaLnBrk="1" hangingPunct="1">
              <a:lnSpc>
                <a:spcPct val="90000"/>
              </a:lnSpc>
              <a:buFont typeface="Wingdings" panose="05000000000000000000" pitchFamily="2" charset="2"/>
              <a:buNone/>
              <a:defRPr/>
            </a:pPr>
            <a:r>
              <a:rPr lang="de-DE" sz="2800" dirty="0">
                <a:effectLst/>
              </a:rPr>
              <a:t>								</a:t>
            </a:r>
            <a:r>
              <a:rPr lang="de-DE" sz="2800" dirty="0">
                <a:solidFill>
                  <a:srgbClr val="FF3300"/>
                </a:solidFill>
                <a:effectLst/>
                <a:sym typeface="Symbol" pitchFamily="18" charset="2"/>
              </a:rPr>
              <a:t></a:t>
            </a:r>
          </a:p>
          <a:p>
            <a:pPr eaLnBrk="1" hangingPunct="1">
              <a:lnSpc>
                <a:spcPct val="90000"/>
              </a:lnSpc>
              <a:buFont typeface="Wingdings" panose="05000000000000000000" pitchFamily="2" charset="2"/>
              <a:buNone/>
              <a:defRPr/>
            </a:pPr>
            <a:r>
              <a:rPr lang="de-DE" sz="2800" dirty="0">
                <a:effectLst/>
                <a:sym typeface="Symbol" pitchFamily="18" charset="2"/>
              </a:rPr>
              <a:t>							</a:t>
            </a:r>
            <a:r>
              <a:rPr lang="de-DE" sz="2800" dirty="0">
                <a:solidFill>
                  <a:srgbClr val="FF3300"/>
                </a:solidFill>
                <a:effectLst/>
                <a:sym typeface="Symbol" pitchFamily="18" charset="2"/>
              </a:rPr>
              <a:t>VERSÄUMNIS</a:t>
            </a:r>
          </a:p>
          <a:p>
            <a:pPr eaLnBrk="1" hangingPunct="1">
              <a:lnSpc>
                <a:spcPct val="90000"/>
              </a:lnSpc>
              <a:buFont typeface="Wingdings" panose="05000000000000000000" pitchFamily="2" charset="2"/>
              <a:buNone/>
              <a:defRPr/>
            </a:pPr>
            <a:endParaRPr lang="de-DE" sz="2800" dirty="0">
              <a:solidFill>
                <a:srgbClr val="FF3300"/>
              </a:solidFill>
              <a:effectLst/>
              <a:sym typeface="Symbol" pitchFamily="18" charset="2"/>
            </a:endParaRPr>
          </a:p>
          <a:p>
            <a:pPr eaLnBrk="1" hangingPunct="1">
              <a:lnSpc>
                <a:spcPct val="90000"/>
              </a:lnSpc>
              <a:buFont typeface="Wingdings" panose="05000000000000000000" pitchFamily="2" charset="2"/>
              <a:buNone/>
              <a:defRPr/>
            </a:pPr>
            <a:r>
              <a:rPr lang="de-DE" sz="2800" dirty="0">
                <a:effectLst/>
              </a:rPr>
              <a:t>	</a:t>
            </a:r>
            <a:r>
              <a:rPr lang="de-DE" sz="2800" dirty="0">
                <a:solidFill>
                  <a:srgbClr val="FF3300"/>
                </a:solidFill>
                <a:effectLst/>
              </a:rPr>
              <a:t>!!! Beim vom Prüfling zu vertretenden Grund* !!!</a:t>
            </a:r>
          </a:p>
          <a:p>
            <a:pPr eaLnBrk="1" hangingPunct="1">
              <a:lnSpc>
                <a:spcPct val="90000"/>
              </a:lnSpc>
              <a:buFont typeface="Wingdings" panose="05000000000000000000" pitchFamily="2" charset="2"/>
              <a:buNone/>
              <a:defRPr/>
            </a:pPr>
            <a:endParaRPr lang="de-DE" dirty="0">
              <a:solidFill>
                <a:srgbClr val="FF3300"/>
              </a:solidFill>
              <a:effectLst/>
            </a:endParaRPr>
          </a:p>
          <a:p>
            <a:pPr eaLnBrk="1" hangingPunct="1">
              <a:lnSpc>
                <a:spcPct val="90000"/>
              </a:lnSpc>
              <a:buFont typeface="Wingdings" panose="05000000000000000000" pitchFamily="2" charset="2"/>
              <a:buNone/>
              <a:defRPr/>
            </a:pPr>
            <a:r>
              <a:rPr lang="de-DE" dirty="0">
                <a:solidFill>
                  <a:srgbClr val="FF3300"/>
                </a:solidFill>
                <a:effectLst/>
              </a:rPr>
              <a:t>	</a:t>
            </a:r>
            <a:r>
              <a:rPr lang="de-DE" sz="3600" dirty="0">
                <a:solidFill>
                  <a:srgbClr val="FF3300"/>
                </a:solidFill>
                <a:effectLst/>
              </a:rPr>
              <a:t>Der Prüfungsteil wird wie eine ungenügende Leistung gewertet!</a:t>
            </a:r>
          </a:p>
          <a:p>
            <a:pPr eaLnBrk="1" hangingPunct="1">
              <a:lnSpc>
                <a:spcPct val="90000"/>
              </a:lnSpc>
              <a:buFont typeface="Wingdings" panose="05000000000000000000" pitchFamily="2" charset="2"/>
              <a:buNone/>
              <a:defRPr/>
            </a:pPr>
            <a:endParaRPr lang="de-DE" sz="3600" dirty="0">
              <a:effectLst/>
            </a:endParaRPr>
          </a:p>
          <a:p>
            <a:pPr eaLnBrk="1" hangingPunct="1">
              <a:lnSpc>
                <a:spcPct val="90000"/>
              </a:lnSpc>
              <a:buFont typeface="Wingdings" panose="05000000000000000000" pitchFamily="2" charset="2"/>
              <a:buNone/>
              <a:defRPr/>
            </a:pPr>
            <a:r>
              <a:rPr lang="de-DE" sz="2400" dirty="0">
                <a:effectLst/>
              </a:rPr>
              <a:t>* ZAA = Zentraler Abiturausschuss (trifft Entscheidung)</a:t>
            </a:r>
            <a:endParaRPr lang="de-DE" dirty="0"/>
          </a:p>
        </p:txBody>
      </p:sp>
      <p:sp>
        <p:nvSpPr>
          <p:cNvPr id="73732" name="Rectangle 6"/>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3733"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Die schriftlichen Abiturprüfungen</a:t>
            </a:r>
          </a:p>
        </p:txBody>
      </p:sp>
      <p:sp>
        <p:nvSpPr>
          <p:cNvPr id="90115" name="Rectangle 3"/>
          <p:cNvSpPr>
            <a:spLocks noGrp="1" noChangeArrowheads="1"/>
          </p:cNvSpPr>
          <p:nvPr>
            <p:ph type="body" idx="1"/>
          </p:nvPr>
        </p:nvSpPr>
        <p:spPr>
          <a:xfrm>
            <a:off x="197280" y="1268760"/>
            <a:ext cx="8880475" cy="4968552"/>
          </a:xfrm>
        </p:spPr>
        <p:txBody>
          <a:bodyPr/>
          <a:lstStyle/>
          <a:p>
            <a:pPr eaLnBrk="1" hangingPunct="1">
              <a:lnSpc>
                <a:spcPct val="90000"/>
              </a:lnSpc>
              <a:buFontTx/>
              <a:buChar char="-"/>
              <a:defRPr/>
            </a:pPr>
            <a:r>
              <a:rPr lang="de-DE" sz="2200" dirty="0">
                <a:effectLst/>
              </a:rPr>
              <a:t>Dauer der Klausuren:</a:t>
            </a:r>
          </a:p>
          <a:p>
            <a:pPr marL="0" indent="0" eaLnBrk="1" hangingPunct="1">
              <a:lnSpc>
                <a:spcPct val="90000"/>
              </a:lnSpc>
              <a:buNone/>
              <a:defRPr/>
            </a:pPr>
            <a:endParaRPr lang="de-DE" sz="800" dirty="0">
              <a:effectLst/>
            </a:endParaRPr>
          </a:p>
          <a:p>
            <a:pPr eaLnBrk="1" hangingPunct="1">
              <a:lnSpc>
                <a:spcPct val="90000"/>
              </a:lnSpc>
              <a:buFontTx/>
              <a:buNone/>
              <a:defRPr/>
            </a:pPr>
            <a:r>
              <a:rPr lang="de-DE" sz="1600" dirty="0">
                <a:effectLst/>
              </a:rPr>
              <a:t>	1./2. Abiturfach (= LK):	</a:t>
            </a:r>
            <a:r>
              <a:rPr lang="de-DE" altLang="de-DE" sz="1600" dirty="0">
                <a:effectLst/>
              </a:rPr>
              <a:t>LK: D 285 Min.; E 255 Min., M 270 Min. (je + 30 Min. Auswahlzeit)</a:t>
            </a:r>
            <a:endParaRPr lang="de-DE" sz="1600" dirty="0">
              <a:effectLst/>
            </a:endParaRPr>
          </a:p>
          <a:p>
            <a:pPr eaLnBrk="1" hangingPunct="1">
              <a:lnSpc>
                <a:spcPct val="90000"/>
              </a:lnSpc>
              <a:buFontTx/>
              <a:buNone/>
              <a:defRPr/>
            </a:pPr>
            <a:r>
              <a:rPr lang="de-DE" sz="1600" dirty="0">
                <a:effectLst/>
              </a:rPr>
              <a:t>				LK: EK, GE, PA 270 Min. (je + 30 Min. Auswahlzeit)</a:t>
            </a:r>
          </a:p>
          <a:p>
            <a:pPr eaLnBrk="1" hangingPunct="1">
              <a:lnSpc>
                <a:spcPct val="90000"/>
              </a:lnSpc>
              <a:buFontTx/>
              <a:buNone/>
              <a:defRPr/>
            </a:pPr>
            <a:r>
              <a:rPr lang="de-DE" sz="1600" dirty="0">
                <a:effectLst/>
              </a:rPr>
              <a:t>				LK: BI 270 Min. (keine Auswahlzeit)</a:t>
            </a:r>
          </a:p>
          <a:p>
            <a:pPr eaLnBrk="1" hangingPunct="1">
              <a:lnSpc>
                <a:spcPct val="90000"/>
              </a:lnSpc>
              <a:buFontTx/>
              <a:buNone/>
              <a:defRPr/>
            </a:pPr>
            <a:r>
              <a:rPr lang="de-DE" sz="1600" dirty="0">
                <a:effectLst/>
              </a:rPr>
              <a:t>	3. Abiturfach (= GK):	</a:t>
            </a:r>
            <a:r>
              <a:rPr lang="de-DE" altLang="de-DE" sz="1600" dirty="0">
                <a:effectLst/>
              </a:rPr>
              <a:t>210/225/240 Minuten</a:t>
            </a:r>
          </a:p>
          <a:p>
            <a:pPr>
              <a:spcBef>
                <a:spcPct val="0"/>
              </a:spcBef>
              <a:buClrTx/>
              <a:buFontTx/>
              <a:buNone/>
            </a:pPr>
            <a:r>
              <a:rPr lang="de-DE" sz="2400" b="1" dirty="0">
                <a:solidFill>
                  <a:srgbClr val="FF0000"/>
                </a:solidFill>
                <a:effectLst/>
                <a:ea typeface="Times"/>
              </a:rPr>
              <a:t>	</a:t>
            </a:r>
            <a:r>
              <a:rPr lang="de-DE" altLang="de-DE" sz="1200" b="1" dirty="0">
                <a:solidFill>
                  <a:srgbClr val="FF0000"/>
                </a:solidFill>
                <a:ea typeface="Times" panose="02020603050405020304" pitchFamily="18" charset="0"/>
                <a:cs typeface="Times" panose="02020603050405020304" pitchFamily="18" charset="0"/>
              </a:rPr>
              <a:t>In den Fächern MU, KU, L, EK, GE, PA, PL, SW, ER, KR beträgt die Prüfungsdauer 210 Min. im 3. AF.</a:t>
            </a:r>
          </a:p>
          <a:p>
            <a:pPr>
              <a:spcBef>
                <a:spcPct val="0"/>
              </a:spcBef>
              <a:buClrTx/>
              <a:buFontTx/>
              <a:buNone/>
            </a:pPr>
            <a:r>
              <a:rPr lang="de-DE" altLang="de-DE" sz="1200" b="1" dirty="0">
                <a:solidFill>
                  <a:srgbClr val="FF0000"/>
                </a:solidFill>
                <a:ea typeface="Times" panose="02020603050405020304" pitchFamily="18" charset="0"/>
                <a:cs typeface="Times" panose="02020603050405020304" pitchFamily="18" charset="0"/>
              </a:rPr>
              <a:t>	Die Auswahlzeit beträgt 30 Min.</a:t>
            </a:r>
            <a:endParaRPr lang="de-DE" altLang="de-DE" sz="1200" dirty="0">
              <a:solidFill>
                <a:srgbClr val="FF0000"/>
              </a:solidFill>
            </a:endParaRPr>
          </a:p>
          <a:p>
            <a:pPr>
              <a:spcBef>
                <a:spcPct val="0"/>
              </a:spcBef>
              <a:buClrTx/>
              <a:buFontTx/>
              <a:buNone/>
            </a:pPr>
            <a:r>
              <a:rPr lang="de-DE" altLang="de-DE" sz="1200" b="1" dirty="0">
                <a:solidFill>
                  <a:srgbClr val="FF0000"/>
                </a:solidFill>
                <a:ea typeface="Times" panose="02020603050405020304" pitchFamily="18" charset="0"/>
                <a:cs typeface="Times" panose="02020603050405020304" pitchFamily="18" charset="0"/>
              </a:rPr>
              <a:t>	In den Fächern BI, CH, PH, IF beträgt die Prüfungsdauer 225 Min. im 3. AF. Es gibt keine Auswahlzeit.</a:t>
            </a:r>
            <a:endParaRPr lang="de-DE" altLang="de-DE" sz="1200" dirty="0">
              <a:solidFill>
                <a:srgbClr val="FF0000"/>
              </a:solidFill>
            </a:endParaRPr>
          </a:p>
          <a:p>
            <a:pPr>
              <a:spcBef>
                <a:spcPct val="0"/>
              </a:spcBef>
              <a:buClrTx/>
              <a:buFontTx/>
              <a:buNone/>
            </a:pPr>
            <a:r>
              <a:rPr lang="de-DE" altLang="de-DE" sz="1200" b="1" dirty="0">
                <a:solidFill>
                  <a:srgbClr val="FF0000"/>
                </a:solidFill>
                <a:ea typeface="Times" panose="02020603050405020304" pitchFamily="18" charset="0"/>
                <a:cs typeface="Times" panose="02020603050405020304" pitchFamily="18" charset="0"/>
              </a:rPr>
              <a:t>	In den Fächern D, E, F, </a:t>
            </a:r>
            <a:r>
              <a:rPr lang="de-DE" altLang="de-DE" sz="1200" b="1" dirty="0" err="1">
                <a:solidFill>
                  <a:srgbClr val="FF0000"/>
                </a:solidFill>
                <a:ea typeface="Times" panose="02020603050405020304" pitchFamily="18" charset="0"/>
                <a:cs typeface="Times" panose="02020603050405020304" pitchFamily="18" charset="0"/>
              </a:rPr>
              <a:t>Sn</a:t>
            </a:r>
            <a:r>
              <a:rPr lang="de-DE" altLang="de-DE" sz="1200" b="1" dirty="0">
                <a:solidFill>
                  <a:srgbClr val="FF0000"/>
                </a:solidFill>
                <a:ea typeface="Times" panose="02020603050405020304" pitchFamily="18" charset="0"/>
                <a:cs typeface="Times" panose="02020603050405020304" pitchFamily="18" charset="0"/>
              </a:rPr>
              <a:t>, M beträgt die Prüfungsdauer 225 Min. im 3. AF. Die Auswahlzeit beträgt 30 Min.</a:t>
            </a:r>
          </a:p>
          <a:p>
            <a:pPr algn="ctr">
              <a:spcBef>
                <a:spcPct val="0"/>
              </a:spcBef>
              <a:buClrTx/>
              <a:buFont typeface="Wingdings" panose="05000000000000000000" pitchFamily="2" charset="2"/>
              <a:buNone/>
              <a:defRPr/>
            </a:pPr>
            <a:endParaRPr lang="de-DE" altLang="de-DE" sz="1200" dirty="0">
              <a:solidFill>
                <a:srgbClr val="FF0000"/>
              </a:solidFill>
              <a:effectLst/>
            </a:endParaRPr>
          </a:p>
          <a:p>
            <a:pPr algn="just" eaLnBrk="1" hangingPunct="1">
              <a:lnSpc>
                <a:spcPct val="90000"/>
              </a:lnSpc>
              <a:buFontTx/>
              <a:buNone/>
              <a:defRPr/>
            </a:pPr>
            <a:r>
              <a:rPr lang="de-DE" altLang="de-DE" sz="2200" dirty="0">
                <a:effectLst/>
              </a:rPr>
              <a:t>-	Prüfungstermine, -räume und -zeiten werden rechtzeitig im Schaukasten veröffentlicht.</a:t>
            </a:r>
          </a:p>
          <a:p>
            <a:pPr algn="just" eaLnBrk="1" hangingPunct="1">
              <a:lnSpc>
                <a:spcPct val="90000"/>
              </a:lnSpc>
              <a:buFontTx/>
              <a:buNone/>
              <a:defRPr/>
            </a:pPr>
            <a:r>
              <a:rPr lang="de-DE" altLang="de-DE" sz="2200" dirty="0">
                <a:effectLst/>
              </a:rPr>
              <a:t>-	Das Mitführen von elektronischen Geräten wie Smartphones, usw. ist grundsätzlich untersagt. Diese Geräte sind vor Beginn der Klausuren im Sekretariat oder beim Oberstufenteam abzugeben.</a:t>
            </a:r>
          </a:p>
          <a:p>
            <a:pPr algn="just" eaLnBrk="1" hangingPunct="1">
              <a:lnSpc>
                <a:spcPct val="90000"/>
              </a:lnSpc>
              <a:buFontTx/>
              <a:buNone/>
              <a:defRPr/>
            </a:pPr>
            <a:r>
              <a:rPr lang="de-DE" altLang="de-DE" sz="2200" dirty="0">
                <a:effectLst/>
              </a:rPr>
              <a:t>-	Das Verlassen des Raumes ist nur zu vorgegebenen Zeiten erlaubt.</a:t>
            </a:r>
          </a:p>
          <a:p>
            <a:pPr eaLnBrk="1" hangingPunct="1">
              <a:lnSpc>
                <a:spcPct val="90000"/>
              </a:lnSpc>
              <a:buFont typeface="Wingdings" panose="05000000000000000000" pitchFamily="2" charset="2"/>
              <a:buNone/>
              <a:defRPr/>
            </a:pPr>
            <a:endParaRPr lang="de-DE" altLang="de-DE" sz="1800" dirty="0"/>
          </a:p>
        </p:txBody>
      </p:sp>
      <p:sp>
        <p:nvSpPr>
          <p:cNvPr id="74756" name="Rectangle 4"/>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4757"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Täuschung und andere Unregelmäßigkeiten (1/4)</a:t>
            </a:r>
          </a:p>
        </p:txBody>
      </p:sp>
      <p:sp>
        <p:nvSpPr>
          <p:cNvPr id="75779" name="Rectangle 3"/>
          <p:cNvSpPr>
            <a:spLocks noGrp="1" noChangeArrowheads="1"/>
          </p:cNvSpPr>
          <p:nvPr>
            <p:ph type="body" idx="1"/>
          </p:nvPr>
        </p:nvSpPr>
        <p:spPr>
          <a:xfrm>
            <a:off x="495300" y="1600200"/>
            <a:ext cx="8037513" cy="4533900"/>
          </a:xfrm>
        </p:spPr>
        <p:txBody>
          <a:bodyPr/>
          <a:lstStyle/>
          <a:p>
            <a:pPr eaLnBrk="1" hangingPunct="1">
              <a:buFont typeface="Wingdings" panose="05000000000000000000" pitchFamily="2" charset="2"/>
              <a:buNone/>
            </a:pPr>
            <a:r>
              <a:rPr lang="de-DE" altLang="de-DE" sz="2400" b="1">
                <a:effectLst/>
              </a:rPr>
              <a:t>Rechtsgrundlage §§ 13 Abs. 6 und 24 APO-GOSt.:</a:t>
            </a:r>
            <a:endParaRPr lang="de-DE" altLang="de-DE" sz="2400">
              <a:effectLst/>
            </a:endParaRPr>
          </a:p>
          <a:p>
            <a:pPr eaLnBrk="1" hangingPunct="1">
              <a:buFont typeface="Wingdings" panose="05000000000000000000" pitchFamily="2" charset="2"/>
              <a:buNone/>
            </a:pPr>
            <a:r>
              <a:rPr lang="de-DE" altLang="de-DE" sz="2000">
                <a:effectLst/>
              </a:rPr>
              <a:t>Bei einem Täuschungsversuch</a:t>
            </a:r>
          </a:p>
          <a:p>
            <a:pPr algn="just" eaLnBrk="1" hangingPunct="1">
              <a:buFontTx/>
              <a:buNone/>
            </a:pPr>
            <a:r>
              <a:rPr lang="de-DE" altLang="de-DE" sz="2000">
                <a:effectLst/>
              </a:rPr>
              <a:t>-	kann der Schülerin oder dem Schüler aufgegeben werden, den Leistungsnachweis zu wiederholen, wenn der Umfang der Täu-schung nicht feststellbar ist,</a:t>
            </a:r>
          </a:p>
          <a:p>
            <a:pPr algn="just" eaLnBrk="1" hangingPunct="1">
              <a:buFontTx/>
              <a:buNone/>
            </a:pPr>
            <a:r>
              <a:rPr lang="de-DE" altLang="de-DE" sz="2000">
                <a:effectLst/>
              </a:rPr>
              <a:t>-	können einzelne Leistungen, auf die sich der Täuschungsversuch bezieht, für ungenügend erklärt werden,</a:t>
            </a:r>
          </a:p>
          <a:p>
            <a:pPr algn="just" eaLnBrk="1" hangingPunct="1">
              <a:buFontTx/>
              <a:buNone/>
            </a:pPr>
            <a:r>
              <a:rPr lang="de-DE" altLang="de-DE" sz="2000">
                <a:effectLst/>
              </a:rPr>
              <a:t>-	kann die gesamte Leistung für ungenügend erklärt werden, wenn</a:t>
            </a:r>
          </a:p>
          <a:p>
            <a:pPr algn="just" eaLnBrk="1" hangingPunct="1">
              <a:buFontTx/>
              <a:buNone/>
            </a:pPr>
            <a:r>
              <a:rPr lang="de-DE" altLang="de-DE" sz="2000">
                <a:effectLst/>
              </a:rPr>
              <a:t>	es sich um einen umfangreichen Täuschungsversuch handelt.</a:t>
            </a:r>
          </a:p>
          <a:p>
            <a:pPr algn="just" eaLnBrk="1" hangingPunct="1">
              <a:buFontTx/>
              <a:buNone/>
            </a:pPr>
            <a:endParaRPr lang="de-DE" altLang="de-DE" sz="2000">
              <a:effectLst/>
            </a:endParaRPr>
          </a:p>
          <a:p>
            <a:pPr algn="just" eaLnBrk="1" hangingPunct="1">
              <a:buFontTx/>
              <a:buNone/>
            </a:pPr>
            <a:r>
              <a:rPr lang="de-DE" altLang="de-DE" sz="2000">
                <a:effectLst/>
              </a:rPr>
              <a:t>	Wird eine Täuschungshandlung erst nach Abschluss der Leistung festgestellt, ist entsprechend zu verfahren.</a:t>
            </a:r>
          </a:p>
        </p:txBody>
      </p:sp>
      <p:sp>
        <p:nvSpPr>
          <p:cNvPr id="75780" name="Rectangle 5"/>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5781"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Täuschung und andere Unregelmäßigkeiten (2/4)</a:t>
            </a:r>
          </a:p>
        </p:txBody>
      </p:sp>
      <p:sp>
        <p:nvSpPr>
          <p:cNvPr id="74755" name="Rectangle 3"/>
          <p:cNvSpPr>
            <a:spLocks noGrp="1" noChangeArrowheads="1"/>
          </p:cNvSpPr>
          <p:nvPr>
            <p:ph type="body" idx="1"/>
          </p:nvPr>
        </p:nvSpPr>
        <p:spPr>
          <a:xfrm>
            <a:off x="468313" y="1628775"/>
            <a:ext cx="8207375" cy="4505325"/>
          </a:xfrm>
        </p:spPr>
        <p:txBody>
          <a:bodyPr/>
          <a:lstStyle/>
          <a:p>
            <a:pPr eaLnBrk="1" hangingPunct="1">
              <a:buFont typeface="Wingdings" panose="05000000000000000000" pitchFamily="2" charset="2"/>
              <a:buNone/>
              <a:defRPr/>
            </a:pPr>
            <a:r>
              <a:rPr lang="de-DE" altLang="de-DE" sz="2400" b="1" dirty="0">
                <a:effectLst/>
              </a:rPr>
              <a:t>Wann liegt eine Täuschungshandlung vor?</a:t>
            </a:r>
            <a:endParaRPr lang="de-DE" altLang="de-DE" sz="2400" dirty="0">
              <a:effectLst/>
            </a:endParaRPr>
          </a:p>
          <a:p>
            <a:pPr eaLnBrk="1" hangingPunct="1">
              <a:buFont typeface="Wingdings" panose="05000000000000000000" pitchFamily="2" charset="2"/>
              <a:buNone/>
              <a:defRPr/>
            </a:pPr>
            <a:endParaRPr lang="de-DE" altLang="de-DE" sz="1200" dirty="0">
              <a:effectLst/>
            </a:endParaRPr>
          </a:p>
          <a:p>
            <a:pPr marL="0" indent="0" algn="just" eaLnBrk="1" hangingPunct="1">
              <a:spcBef>
                <a:spcPts val="0"/>
              </a:spcBef>
              <a:buFont typeface="Wingdings" panose="05000000000000000000" pitchFamily="2" charset="2"/>
              <a:buNone/>
              <a:defRPr/>
            </a:pPr>
            <a:r>
              <a:rPr lang="de-DE" altLang="de-DE" sz="2400" dirty="0">
                <a:effectLst/>
              </a:rPr>
              <a:t>Nach der Rechtsprechung reicht es für die Annahme eines Täuschungsversuches bzw. einer Täuschungshandlung zunächst aus, dass der Prüfling ein Hilfsmittel, das </a:t>
            </a:r>
            <a:r>
              <a:rPr lang="de-DE" altLang="de-DE" sz="2400" b="1" u="sng" dirty="0">
                <a:effectLst/>
              </a:rPr>
              <a:t>generell geeignet</a:t>
            </a:r>
            <a:r>
              <a:rPr lang="de-DE" altLang="de-DE" sz="2400" dirty="0">
                <a:effectLst/>
              </a:rPr>
              <a:t> ist, eine Täuschung vorzunehmen, in den Prüfungsraum mitbringt, unabhängig davon, ob das mitgeführte unzulässige Hilfsmittel für die Lösung der Aufgaben förderlich ist.</a:t>
            </a:r>
          </a:p>
          <a:p>
            <a:pPr marL="0" indent="0" algn="just" eaLnBrk="1" hangingPunct="1">
              <a:spcBef>
                <a:spcPts val="0"/>
              </a:spcBef>
              <a:buFont typeface="Wingdings" panose="05000000000000000000" pitchFamily="2" charset="2"/>
              <a:buNone/>
              <a:defRPr/>
            </a:pPr>
            <a:endParaRPr lang="de-DE" altLang="de-DE" sz="1600" dirty="0">
              <a:effectLst/>
            </a:endParaRPr>
          </a:p>
          <a:p>
            <a:pPr marL="0" indent="0" algn="just" eaLnBrk="1" hangingPunct="1">
              <a:spcBef>
                <a:spcPts val="0"/>
              </a:spcBef>
              <a:buFont typeface="Wingdings" panose="05000000000000000000" pitchFamily="2" charset="2"/>
              <a:buNone/>
              <a:defRPr/>
            </a:pPr>
            <a:r>
              <a:rPr lang="de-DE" altLang="de-DE" sz="2400" dirty="0">
                <a:effectLst/>
              </a:rPr>
              <a:t>Anm.:	</a:t>
            </a:r>
            <a:r>
              <a:rPr lang="de-DE" altLang="de-DE" sz="2000" dirty="0">
                <a:effectLst/>
              </a:rPr>
              <a:t>Über die Folgen einer Täuschungshandlung wird stets </a:t>
            </a:r>
            <a:r>
              <a:rPr lang="de-DE" altLang="de-DE" sz="2000" b="1" dirty="0">
                <a:effectLst/>
              </a:rPr>
              <a:t>nach</a:t>
            </a:r>
            <a:r>
              <a:rPr lang="de-DE" altLang="de-DE" sz="2000" dirty="0">
                <a:effectLst/>
              </a:rPr>
              <a:t> 	Abschluss der Prüfungsleistung 	entschieden; der Prüfling setzt 	also bei Entdeckung seine Arbeit fort!</a:t>
            </a:r>
          </a:p>
        </p:txBody>
      </p:sp>
      <p:sp>
        <p:nvSpPr>
          <p:cNvPr id="76804" name="Rectangle 5"/>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6805"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Täuschung und andere Unregelmäßigkeiten (3/4)</a:t>
            </a:r>
          </a:p>
        </p:txBody>
      </p:sp>
      <p:sp>
        <p:nvSpPr>
          <p:cNvPr id="77827" name="Rectangle 3"/>
          <p:cNvSpPr>
            <a:spLocks noGrp="1" noChangeArrowheads="1"/>
          </p:cNvSpPr>
          <p:nvPr>
            <p:ph type="body" idx="1"/>
          </p:nvPr>
        </p:nvSpPr>
        <p:spPr>
          <a:xfrm>
            <a:off x="744538" y="1600200"/>
            <a:ext cx="7715250" cy="4533900"/>
          </a:xfrm>
        </p:spPr>
        <p:txBody>
          <a:bodyPr/>
          <a:lstStyle/>
          <a:p>
            <a:pPr eaLnBrk="1" hangingPunct="1">
              <a:buFont typeface="Wingdings" panose="05000000000000000000" pitchFamily="2" charset="2"/>
              <a:buNone/>
            </a:pPr>
            <a:r>
              <a:rPr lang="de-DE" altLang="de-DE" sz="2400" b="1">
                <a:effectLst/>
              </a:rPr>
              <a:t>Verweigerung:</a:t>
            </a:r>
          </a:p>
          <a:p>
            <a:pPr algn="just" eaLnBrk="1" hangingPunct="1">
              <a:buFont typeface="Wingdings" panose="05000000000000000000" pitchFamily="2" charset="2"/>
              <a:buNone/>
            </a:pPr>
            <a:r>
              <a:rPr lang="de-DE" altLang="de-DE" sz="2000">
                <a:effectLst/>
              </a:rPr>
              <a:t>	Die Schülerinnen und Schüler sind verpflichtet, die geforderten Leistungsnachweise zu erbringen. Verweigert eine Schülerin oder ein Schüler einzelne Leistungen oder sind Leistungen in einem Fach aus von ihr oder von ihm zu vertretenden Gründen nicht beurteilbar, wird die einzelne Leistung oder die Gesamt-leistung wie eine ungenügende Leistung bewertet.</a:t>
            </a:r>
          </a:p>
          <a:p>
            <a:pPr algn="just" eaLnBrk="1" hangingPunct="1">
              <a:buFont typeface="Wingdings" panose="05000000000000000000" pitchFamily="2" charset="2"/>
              <a:buNone/>
            </a:pPr>
            <a:endParaRPr lang="de-DE" altLang="de-DE" sz="1200">
              <a:effectLst/>
            </a:endParaRPr>
          </a:p>
          <a:p>
            <a:pPr algn="just" eaLnBrk="1" hangingPunct="1">
              <a:buFont typeface="Wingdings" panose="05000000000000000000" pitchFamily="2" charset="2"/>
              <a:buNone/>
            </a:pPr>
            <a:r>
              <a:rPr lang="de-DE" altLang="de-DE" sz="2400" b="1">
                <a:effectLst/>
              </a:rPr>
              <a:t>Behinderung:</a:t>
            </a:r>
          </a:p>
          <a:p>
            <a:pPr algn="just" eaLnBrk="1" hangingPunct="1">
              <a:buFont typeface="Wingdings" panose="05000000000000000000" pitchFamily="2" charset="2"/>
              <a:buNone/>
            </a:pPr>
            <a:r>
              <a:rPr lang="de-DE" altLang="de-DE" sz="2000">
                <a:effectLst/>
              </a:rPr>
              <a:t>	Behindert ein Prüfling durch sein Verhalten die Prüfung so schwerwiegend, dass es nicht möglich ist, seine Prüfung oder die anderer Prüflinge ordnungsgemäß durchzuführen, kann er von der weiteren Prüfung ausgeschlossen werden.</a:t>
            </a:r>
            <a:endParaRPr lang="de-DE" altLang="de-DE" sz="2400">
              <a:effectLst/>
            </a:endParaRPr>
          </a:p>
          <a:p>
            <a:pPr algn="just" eaLnBrk="1" hangingPunct="1">
              <a:buFont typeface="Wingdings" panose="05000000000000000000" pitchFamily="2" charset="2"/>
              <a:buNone/>
            </a:pPr>
            <a:endParaRPr lang="de-DE" altLang="de-DE" sz="2400" b="1">
              <a:effectLst/>
            </a:endParaRPr>
          </a:p>
        </p:txBody>
      </p:sp>
      <p:sp>
        <p:nvSpPr>
          <p:cNvPr id="77828" name="Rectangle 5"/>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7829"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Täuschung und andere Unregelmäßigkeiten (4/4)</a:t>
            </a:r>
          </a:p>
        </p:txBody>
      </p:sp>
      <p:sp>
        <p:nvSpPr>
          <p:cNvPr id="76803" name="Rectangle 3"/>
          <p:cNvSpPr>
            <a:spLocks noGrp="1" noChangeArrowheads="1"/>
          </p:cNvSpPr>
          <p:nvPr>
            <p:ph type="body" idx="1"/>
          </p:nvPr>
        </p:nvSpPr>
        <p:spPr>
          <a:xfrm>
            <a:off x="457200" y="1584325"/>
            <a:ext cx="8229600" cy="5373688"/>
          </a:xfrm>
        </p:spPr>
        <p:txBody>
          <a:bodyPr/>
          <a:lstStyle/>
          <a:p>
            <a:pPr eaLnBrk="1" hangingPunct="1">
              <a:lnSpc>
                <a:spcPct val="90000"/>
              </a:lnSpc>
              <a:buFont typeface="Wingdings" panose="05000000000000000000" pitchFamily="2" charset="2"/>
              <a:buNone/>
              <a:defRPr/>
            </a:pPr>
            <a:r>
              <a:rPr lang="de-DE" altLang="de-DE" sz="2400" b="1" dirty="0">
                <a:effectLst/>
              </a:rPr>
              <a:t>Verfahren bei der Abiturprüfung:</a:t>
            </a:r>
            <a:endParaRPr lang="de-DE" altLang="de-DE" sz="2400" dirty="0">
              <a:effectLst/>
            </a:endParaRPr>
          </a:p>
          <a:p>
            <a:pPr algn="just" eaLnBrk="1" hangingPunct="1">
              <a:lnSpc>
                <a:spcPct val="90000"/>
              </a:lnSpc>
              <a:buFontTx/>
              <a:buNone/>
              <a:defRPr/>
            </a:pPr>
            <a:r>
              <a:rPr lang="de-DE" altLang="de-DE" sz="2000" dirty="0">
                <a:effectLst/>
              </a:rPr>
              <a:t>-	Die Grundsätze (1/4, 2/4 und 3/4) gelten entsprechend. In besonders schweren Fällen kann der Prüfling von der weiteren Prüfung ausgeschlossen werden.</a:t>
            </a:r>
          </a:p>
          <a:p>
            <a:pPr algn="just" eaLnBrk="1" hangingPunct="1">
              <a:lnSpc>
                <a:spcPct val="90000"/>
              </a:lnSpc>
              <a:buFontTx/>
              <a:buChar char="-"/>
              <a:defRPr/>
            </a:pPr>
            <a:r>
              <a:rPr lang="de-DE" altLang="de-DE" sz="2000" dirty="0">
                <a:effectLst/>
              </a:rPr>
              <a:t>Werden Täuschungshandlungen erst nach Abschluss der Prüfung festgestellt, kann die obere Schulaufsichtsbehörde in besonders schweren Fällen innerhalb von zwei Jahren die Prüfung als nicht bestanden und das Zeugnis für ungültig erklären.</a:t>
            </a:r>
          </a:p>
          <a:p>
            <a:pPr marL="0" indent="0" algn="just" eaLnBrk="1" hangingPunct="1">
              <a:lnSpc>
                <a:spcPct val="90000"/>
              </a:lnSpc>
              <a:buFont typeface="Wingdings" panose="05000000000000000000" pitchFamily="2" charset="2"/>
              <a:buNone/>
              <a:defRPr/>
            </a:pPr>
            <a:endParaRPr lang="de-DE" altLang="de-DE" sz="1200" dirty="0">
              <a:effectLst/>
            </a:endParaRPr>
          </a:p>
          <a:p>
            <a:pPr marL="360000" lvl="1" indent="0" algn="just" eaLnBrk="1" hangingPunct="1">
              <a:spcBef>
                <a:spcPts val="0"/>
              </a:spcBef>
              <a:buFont typeface="Wingdings" panose="05000000000000000000" pitchFamily="2" charset="2"/>
              <a:buNone/>
              <a:defRPr/>
            </a:pPr>
            <a:r>
              <a:rPr lang="de-DE" altLang="de-DE" sz="1800" i="1" dirty="0">
                <a:effectLst/>
              </a:rPr>
              <a:t>Die Bewertung des Schweregrades der Täuschung (gering, umfangreich, besonders schwer) ist Aufgabe der beiden Korrektoren bzw. des FPA bei mündlichen Prüfungen.</a:t>
            </a:r>
          </a:p>
          <a:p>
            <a:pPr marL="360000" algn="just" eaLnBrk="1" hangingPunct="1">
              <a:spcBef>
                <a:spcPts val="0"/>
              </a:spcBef>
              <a:buFontTx/>
              <a:buNone/>
              <a:defRPr/>
            </a:pPr>
            <a:endParaRPr lang="de-DE" altLang="de-DE" sz="700" dirty="0">
              <a:effectLst/>
            </a:endParaRPr>
          </a:p>
          <a:p>
            <a:pPr marL="360000" algn="just" eaLnBrk="1" hangingPunct="1">
              <a:spcBef>
                <a:spcPts val="0"/>
              </a:spcBef>
              <a:buFontTx/>
              <a:buNone/>
              <a:defRPr/>
            </a:pPr>
            <a:r>
              <a:rPr lang="de-DE" altLang="de-DE" sz="1800" dirty="0">
                <a:effectLst/>
              </a:rPr>
              <a:t>	</a:t>
            </a:r>
            <a:r>
              <a:rPr lang="de-DE" altLang="de-DE" sz="1800" i="1" dirty="0">
                <a:effectLst/>
              </a:rPr>
              <a:t>Über die möglichen Konsequenzen entscheidet der Zentrale Abiturausschuss. Sie bedürfen der Bestätigung durch die obere Schulaufsichtsbehörde.</a:t>
            </a:r>
          </a:p>
        </p:txBody>
      </p:sp>
      <p:sp>
        <p:nvSpPr>
          <p:cNvPr id="78852" name="Rectangle 4"/>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8853"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de-DE" sz="3800" dirty="0">
                <a:solidFill>
                  <a:srgbClr val="FF0000"/>
                </a:solidFill>
                <a:effectLst>
                  <a:outerShdw blurRad="38100" dist="38100" dir="2700000" algn="tl">
                    <a:srgbClr val="000000"/>
                  </a:outerShdw>
                </a:effectLst>
              </a:rPr>
              <a:t>Die mündlichen Abiturprüfungen (1/5)</a:t>
            </a:r>
            <a:r>
              <a:rPr lang="de-DE" dirty="0">
                <a:solidFill>
                  <a:srgbClr val="FF0000"/>
                </a:solidFill>
                <a:effectLst>
                  <a:outerShdw blurRad="38100" dist="38100" dir="2700000" algn="tl">
                    <a:srgbClr val="000000"/>
                  </a:outerShdw>
                </a:effectLst>
              </a:rPr>
              <a:t> </a:t>
            </a:r>
          </a:p>
        </p:txBody>
      </p:sp>
      <p:sp>
        <p:nvSpPr>
          <p:cNvPr id="79875" name="Rectangle 3"/>
          <p:cNvSpPr>
            <a:spLocks noGrp="1" noChangeArrowheads="1"/>
          </p:cNvSpPr>
          <p:nvPr>
            <p:ph type="body" idx="1"/>
          </p:nvPr>
        </p:nvSpPr>
        <p:spPr>
          <a:xfrm>
            <a:off x="395288" y="1268413"/>
            <a:ext cx="8435975" cy="5111750"/>
          </a:xfrm>
        </p:spPr>
        <p:txBody>
          <a:bodyPr/>
          <a:lstStyle/>
          <a:p>
            <a:pPr eaLnBrk="1" hangingPunct="1">
              <a:lnSpc>
                <a:spcPct val="90000"/>
              </a:lnSpc>
              <a:buFont typeface="Wingdings" panose="05000000000000000000" pitchFamily="2" charset="2"/>
              <a:buNone/>
            </a:pPr>
            <a:r>
              <a:rPr lang="de-DE" altLang="de-DE" sz="2800">
                <a:effectLst/>
              </a:rPr>
              <a:t>Prüfungsanforderungen:</a:t>
            </a:r>
          </a:p>
          <a:p>
            <a:pPr eaLnBrk="1" hangingPunct="1">
              <a:lnSpc>
                <a:spcPct val="90000"/>
              </a:lnSpc>
              <a:buFont typeface="Wingdings" panose="05000000000000000000" pitchFamily="2" charset="2"/>
              <a:buNone/>
            </a:pPr>
            <a:endParaRPr lang="de-DE" altLang="de-DE" sz="1200">
              <a:effectLst/>
            </a:endParaRPr>
          </a:p>
          <a:p>
            <a:pPr eaLnBrk="1" hangingPunct="1">
              <a:lnSpc>
                <a:spcPct val="90000"/>
              </a:lnSpc>
              <a:buFont typeface="Wingdings" panose="05000000000000000000" pitchFamily="2" charset="2"/>
              <a:buNone/>
            </a:pPr>
            <a:r>
              <a:rPr lang="de-DE" altLang="de-DE" sz="2800">
                <a:effectLst/>
              </a:rPr>
              <a:t>	1. Prüfungsteil (10 – 15 Minuten):</a:t>
            </a:r>
          </a:p>
          <a:p>
            <a:pPr algn="just" eaLnBrk="1" hangingPunct="1">
              <a:lnSpc>
                <a:spcPct val="90000"/>
              </a:lnSpc>
              <a:buFont typeface="Wingdings" panose="05000000000000000000" pitchFamily="2" charset="2"/>
              <a:buNone/>
            </a:pPr>
            <a:r>
              <a:rPr lang="de-DE" altLang="de-DE" sz="2800">
                <a:effectLst/>
              </a:rPr>
              <a:t>		</a:t>
            </a:r>
            <a:r>
              <a:rPr lang="de-DE" altLang="de-DE" sz="2400">
                <a:effectLst/>
              </a:rPr>
              <a:t>Selbstständiger, freier Vortrag (möglichst zielgerichtet 	und klar strukturiert) des Prüflings auf der Grundlage 	einer 30-minütigen Vorbereitung </a:t>
            </a:r>
            <a:endParaRPr lang="de-DE" altLang="de-DE" sz="2800">
              <a:effectLst/>
            </a:endParaRPr>
          </a:p>
          <a:p>
            <a:pPr eaLnBrk="1" hangingPunct="1">
              <a:lnSpc>
                <a:spcPct val="90000"/>
              </a:lnSpc>
              <a:buFont typeface="Wingdings" panose="05000000000000000000" pitchFamily="2" charset="2"/>
              <a:buNone/>
            </a:pPr>
            <a:r>
              <a:rPr lang="de-DE" altLang="de-DE" sz="1200">
                <a:effectLst/>
              </a:rPr>
              <a:t>	</a:t>
            </a:r>
          </a:p>
          <a:p>
            <a:pPr eaLnBrk="1" hangingPunct="1">
              <a:lnSpc>
                <a:spcPct val="90000"/>
              </a:lnSpc>
              <a:buFont typeface="Wingdings" panose="05000000000000000000" pitchFamily="2" charset="2"/>
              <a:buNone/>
            </a:pPr>
            <a:r>
              <a:rPr lang="de-DE" altLang="de-DE" sz="2800">
                <a:effectLst/>
              </a:rPr>
              <a:t>	2. Prüfungsteil (10 – 15 Minuten):</a:t>
            </a:r>
          </a:p>
          <a:p>
            <a:pPr eaLnBrk="1" hangingPunct="1">
              <a:lnSpc>
                <a:spcPct val="90000"/>
              </a:lnSpc>
              <a:buFont typeface="Wingdings" panose="05000000000000000000" pitchFamily="2" charset="2"/>
              <a:buNone/>
            </a:pPr>
            <a:r>
              <a:rPr lang="de-DE" altLang="de-DE" sz="2800">
                <a:effectLst/>
              </a:rPr>
              <a:t>		</a:t>
            </a:r>
            <a:r>
              <a:rPr lang="de-DE" altLang="de-DE" sz="2400">
                <a:effectLst/>
              </a:rPr>
              <a:t>Prüfungsgespräch unter Leitung des Fachprüfers</a:t>
            </a:r>
          </a:p>
          <a:p>
            <a:pPr eaLnBrk="1" hangingPunct="1">
              <a:lnSpc>
                <a:spcPct val="90000"/>
              </a:lnSpc>
              <a:buFont typeface="Wingdings" panose="05000000000000000000" pitchFamily="2" charset="2"/>
              <a:buNone/>
            </a:pPr>
            <a:endParaRPr lang="de-DE" altLang="de-DE" sz="1400">
              <a:effectLst/>
            </a:endParaRPr>
          </a:p>
          <a:p>
            <a:pPr eaLnBrk="1" hangingPunct="1">
              <a:lnSpc>
                <a:spcPct val="90000"/>
              </a:lnSpc>
              <a:buFont typeface="Wingdings" panose="05000000000000000000" pitchFamily="2" charset="2"/>
              <a:buNone/>
            </a:pPr>
            <a:r>
              <a:rPr lang="de-DE" altLang="de-DE" sz="1600">
                <a:effectLst/>
              </a:rPr>
              <a:t>	</a:t>
            </a:r>
            <a:r>
              <a:rPr lang="de-DE" altLang="de-DE" sz="1600">
                <a:solidFill>
                  <a:srgbClr val="0000CC"/>
                </a:solidFill>
                <a:effectLst/>
              </a:rPr>
              <a:t>Absprachen über Prüfungsgebiete sind </a:t>
            </a:r>
            <a:r>
              <a:rPr lang="de-DE" altLang="de-DE" sz="1600" u="sng">
                <a:solidFill>
                  <a:srgbClr val="0000CC"/>
                </a:solidFill>
                <a:effectLst/>
              </a:rPr>
              <a:t>unzulässig</a:t>
            </a:r>
            <a:r>
              <a:rPr lang="de-DE" altLang="de-DE" sz="1600">
                <a:solidFill>
                  <a:srgbClr val="0000CC"/>
                </a:solidFill>
                <a:effectLst/>
              </a:rPr>
              <a:t>!</a:t>
            </a:r>
          </a:p>
          <a:p>
            <a:pPr eaLnBrk="1" hangingPunct="1">
              <a:lnSpc>
                <a:spcPct val="90000"/>
              </a:lnSpc>
              <a:buFont typeface="Wingdings" panose="05000000000000000000" pitchFamily="2" charset="2"/>
              <a:buNone/>
            </a:pPr>
            <a:endParaRPr lang="de-DE" altLang="de-DE" sz="1600">
              <a:solidFill>
                <a:srgbClr val="0000CC"/>
              </a:solidFill>
              <a:effectLst/>
            </a:endParaRPr>
          </a:p>
          <a:p>
            <a:pPr eaLnBrk="1" hangingPunct="1">
              <a:lnSpc>
                <a:spcPct val="90000"/>
              </a:lnSpc>
              <a:buFont typeface="Wingdings" panose="05000000000000000000" pitchFamily="2" charset="2"/>
              <a:buNone/>
            </a:pPr>
            <a:r>
              <a:rPr lang="de-DE" altLang="de-DE" sz="1600">
                <a:solidFill>
                  <a:srgbClr val="0000CC"/>
                </a:solidFill>
                <a:effectLst/>
              </a:rPr>
              <a:t>	Die Prüfung darf sich nicht auf das Sachgebiet </a:t>
            </a:r>
            <a:r>
              <a:rPr lang="de-DE" altLang="de-DE" sz="1600" u="sng">
                <a:solidFill>
                  <a:srgbClr val="0000CC"/>
                </a:solidFill>
                <a:effectLst/>
              </a:rPr>
              <a:t>eines</a:t>
            </a:r>
            <a:r>
              <a:rPr lang="de-DE" altLang="de-DE" sz="1600">
                <a:solidFill>
                  <a:srgbClr val="0000CC"/>
                </a:solidFill>
                <a:effectLst/>
              </a:rPr>
              <a:t> Kurshalbjahres beschränken!</a:t>
            </a:r>
          </a:p>
          <a:p>
            <a:pPr eaLnBrk="1" hangingPunct="1">
              <a:lnSpc>
                <a:spcPct val="90000"/>
              </a:lnSpc>
              <a:buFont typeface="Wingdings" panose="05000000000000000000" pitchFamily="2" charset="2"/>
              <a:buNone/>
            </a:pPr>
            <a:endParaRPr lang="de-DE" altLang="de-DE" sz="1600">
              <a:solidFill>
                <a:srgbClr val="0000CC"/>
              </a:solidFill>
              <a:effectLst/>
            </a:endParaRPr>
          </a:p>
          <a:p>
            <a:pPr eaLnBrk="1" hangingPunct="1">
              <a:lnSpc>
                <a:spcPct val="90000"/>
              </a:lnSpc>
              <a:buFont typeface="Wingdings" panose="05000000000000000000" pitchFamily="2" charset="2"/>
              <a:buNone/>
            </a:pPr>
            <a:r>
              <a:rPr lang="de-DE" altLang="de-DE" sz="1600">
                <a:effectLst/>
              </a:rPr>
              <a:t>	</a:t>
            </a:r>
            <a:r>
              <a:rPr lang="de-DE" altLang="de-DE" sz="1600">
                <a:solidFill>
                  <a:srgbClr val="0000CC"/>
                </a:solidFill>
                <a:effectLst/>
              </a:rPr>
              <a:t>Die Prüfung darf keine Wiederholung einer bereits erbrachten Leistung sein!</a:t>
            </a:r>
            <a:endParaRPr lang="de-DE" altLang="de-DE" sz="1600">
              <a:effectLst/>
            </a:endParaRPr>
          </a:p>
          <a:p>
            <a:pPr eaLnBrk="1" hangingPunct="1">
              <a:lnSpc>
                <a:spcPct val="90000"/>
              </a:lnSpc>
              <a:buFont typeface="Wingdings" panose="05000000000000000000" pitchFamily="2" charset="2"/>
              <a:buNone/>
            </a:pPr>
            <a:endParaRPr lang="de-DE" altLang="de-DE" sz="1800">
              <a:effectLst/>
            </a:endParaRPr>
          </a:p>
        </p:txBody>
      </p:sp>
      <p:sp>
        <p:nvSpPr>
          <p:cNvPr id="79876" name="Rectangle 4"/>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9877" name="Rechteck 7"/>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de-DE" sz="3800" dirty="0">
                <a:solidFill>
                  <a:srgbClr val="FF0000"/>
                </a:solidFill>
                <a:effectLst>
                  <a:outerShdw blurRad="38100" dist="38100" dir="2700000" algn="tl">
                    <a:srgbClr val="000000"/>
                  </a:outerShdw>
                </a:effectLst>
              </a:rPr>
              <a:t>Die mündlichen Abiturprüfungen (2/5)</a:t>
            </a:r>
            <a:r>
              <a:rPr lang="de-DE" dirty="0">
                <a:solidFill>
                  <a:srgbClr val="FF0000"/>
                </a:solidFill>
                <a:effectLst>
                  <a:outerShdw blurRad="38100" dist="38100" dir="2700000" algn="tl">
                    <a:srgbClr val="000000"/>
                  </a:outerShdw>
                </a:effectLst>
              </a:rPr>
              <a:t> </a:t>
            </a:r>
          </a:p>
        </p:txBody>
      </p:sp>
      <p:sp>
        <p:nvSpPr>
          <p:cNvPr id="80899" name="Rectangle 4"/>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80900" name="Rechteck 7"/>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7" name="Rectangle 3"/>
          <p:cNvSpPr txBox="1">
            <a:spLocks noChangeArrowheads="1"/>
          </p:cNvSpPr>
          <p:nvPr/>
        </p:nvSpPr>
        <p:spPr bwMode="auto">
          <a:xfrm>
            <a:off x="395288" y="1412875"/>
            <a:ext cx="8435975" cy="511175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eaLnBrk="1" hangingPunct="1">
              <a:lnSpc>
                <a:spcPct val="90000"/>
              </a:lnSpc>
              <a:buFont typeface="Wingdings" panose="05000000000000000000" pitchFamily="2" charset="2"/>
              <a:buNone/>
              <a:defRPr/>
            </a:pPr>
            <a:r>
              <a:rPr lang="de-DE" altLang="de-DE" sz="2800" kern="0" dirty="0">
                <a:effectLst/>
              </a:rPr>
              <a:t>Fächer:</a:t>
            </a:r>
          </a:p>
          <a:p>
            <a:pPr eaLnBrk="1" hangingPunct="1">
              <a:lnSpc>
                <a:spcPct val="90000"/>
              </a:lnSpc>
              <a:buFont typeface="Wingdings" panose="05000000000000000000" pitchFamily="2" charset="2"/>
              <a:buNone/>
              <a:defRPr/>
            </a:pPr>
            <a:endParaRPr lang="de-DE" altLang="de-DE" sz="1200" kern="0" dirty="0">
              <a:effectLst/>
            </a:endParaRPr>
          </a:p>
          <a:p>
            <a:pPr eaLnBrk="1" hangingPunct="1">
              <a:lnSpc>
                <a:spcPct val="90000"/>
              </a:lnSpc>
              <a:buFont typeface="Wingdings" panose="05000000000000000000" pitchFamily="2" charset="2"/>
              <a:buNone/>
              <a:defRPr/>
            </a:pPr>
            <a:r>
              <a:rPr lang="de-DE" altLang="de-DE" sz="2800" kern="0" dirty="0">
                <a:effectLst/>
              </a:rPr>
              <a:t>	4. Abiturfach verpflichtend</a:t>
            </a:r>
          </a:p>
          <a:p>
            <a:pPr eaLnBrk="1" hangingPunct="1">
              <a:lnSpc>
                <a:spcPct val="90000"/>
              </a:lnSpc>
              <a:buFont typeface="Wingdings" panose="05000000000000000000" pitchFamily="2" charset="2"/>
              <a:buNone/>
              <a:defRPr/>
            </a:pPr>
            <a:r>
              <a:rPr lang="de-DE" altLang="de-DE" sz="1200" kern="0" dirty="0">
                <a:effectLst/>
              </a:rPr>
              <a:t>	</a:t>
            </a:r>
          </a:p>
          <a:p>
            <a:pPr eaLnBrk="1" hangingPunct="1">
              <a:lnSpc>
                <a:spcPct val="90000"/>
              </a:lnSpc>
              <a:buFont typeface="Wingdings" panose="05000000000000000000" pitchFamily="2" charset="2"/>
              <a:buNone/>
              <a:defRPr/>
            </a:pPr>
            <a:r>
              <a:rPr lang="de-DE" altLang="de-DE" sz="2800" kern="0" dirty="0">
                <a:effectLst/>
              </a:rPr>
              <a:t>	1. – 3. Abiturfach können Prüfungsfächer sein als</a:t>
            </a:r>
          </a:p>
          <a:p>
            <a:pPr eaLnBrk="1" hangingPunct="1">
              <a:lnSpc>
                <a:spcPct val="90000"/>
              </a:lnSpc>
              <a:buFont typeface="Wingdings" panose="05000000000000000000" pitchFamily="2" charset="2"/>
              <a:buNone/>
              <a:defRPr/>
            </a:pPr>
            <a:endParaRPr lang="de-DE" altLang="de-DE" sz="1200" kern="0" dirty="0">
              <a:effectLst/>
            </a:endParaRPr>
          </a:p>
          <a:p>
            <a:pPr eaLnBrk="1" hangingPunct="1">
              <a:lnSpc>
                <a:spcPct val="90000"/>
              </a:lnSpc>
              <a:buFont typeface="Wingdings" panose="05000000000000000000" pitchFamily="2" charset="2"/>
              <a:buNone/>
              <a:defRPr/>
            </a:pPr>
            <a:r>
              <a:rPr lang="de-DE" altLang="de-DE" sz="2800" kern="0" dirty="0">
                <a:effectLst/>
              </a:rPr>
              <a:t>	 - </a:t>
            </a:r>
            <a:r>
              <a:rPr lang="de-DE" altLang="de-DE" sz="2800" kern="0" dirty="0" err="1">
                <a:effectLst/>
              </a:rPr>
              <a:t>Bestehensprüfung</a:t>
            </a:r>
            <a:endParaRPr lang="de-DE" altLang="de-DE" sz="2800" kern="0" dirty="0">
              <a:effectLst/>
            </a:endParaRPr>
          </a:p>
          <a:p>
            <a:pPr eaLnBrk="1" hangingPunct="1">
              <a:lnSpc>
                <a:spcPct val="90000"/>
              </a:lnSpc>
              <a:buFontTx/>
              <a:buNone/>
              <a:defRPr/>
            </a:pPr>
            <a:r>
              <a:rPr lang="de-DE" altLang="de-DE" sz="2800" kern="0" dirty="0">
                <a:effectLst/>
              </a:rPr>
              <a:t>	 - Freiwillige Prüfung</a:t>
            </a:r>
          </a:p>
          <a:p>
            <a:pPr eaLnBrk="1" hangingPunct="1">
              <a:lnSpc>
                <a:spcPct val="90000"/>
              </a:lnSpc>
              <a:buFontTx/>
              <a:buNone/>
              <a:defRPr/>
            </a:pPr>
            <a:endParaRPr lang="de-DE" altLang="de-DE" sz="2000" kern="0" dirty="0">
              <a:effectLst/>
            </a:endParaRPr>
          </a:p>
          <a:p>
            <a:pPr eaLnBrk="1" hangingPunct="1">
              <a:lnSpc>
                <a:spcPct val="90000"/>
              </a:lnSpc>
              <a:buFontTx/>
              <a:buNone/>
              <a:defRPr/>
            </a:pPr>
            <a:r>
              <a:rPr lang="de-DE" altLang="de-DE" sz="2800" kern="0" dirty="0">
                <a:effectLst/>
              </a:rPr>
              <a:t>	</a:t>
            </a:r>
            <a:r>
              <a:rPr lang="de-DE" altLang="de-DE" sz="2400" kern="0" dirty="0">
                <a:effectLst/>
              </a:rPr>
              <a:t>Prüfungstermine, -räume und –</a:t>
            </a:r>
            <a:r>
              <a:rPr lang="de-DE" altLang="de-DE" sz="2400" kern="0" dirty="0" err="1">
                <a:effectLst/>
              </a:rPr>
              <a:t>zeiten</a:t>
            </a:r>
            <a:r>
              <a:rPr lang="de-DE" altLang="de-DE" sz="2400" kern="0" dirty="0">
                <a:effectLst/>
              </a:rPr>
              <a:t> werden rechtzeitig im Schaukasten veröffentlicht.</a:t>
            </a:r>
          </a:p>
          <a:p>
            <a:pPr eaLnBrk="1" hangingPunct="1">
              <a:lnSpc>
                <a:spcPct val="90000"/>
              </a:lnSpc>
              <a:buFontTx/>
              <a:buNone/>
              <a:defRPr/>
            </a:pPr>
            <a:endParaRPr lang="de-DE" altLang="de-DE" sz="2400" kern="0" dirty="0">
              <a:effectLst/>
            </a:endParaRPr>
          </a:p>
          <a:p>
            <a:pPr eaLnBrk="1" hangingPunct="1">
              <a:lnSpc>
                <a:spcPct val="90000"/>
              </a:lnSpc>
              <a:buFont typeface="Wingdings" panose="05000000000000000000" pitchFamily="2" charset="2"/>
              <a:buNone/>
              <a:defRPr/>
            </a:pPr>
            <a:endParaRPr lang="de-DE" altLang="de-DE" sz="1800" kern="0" dirty="0">
              <a:effectLs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Die mündlichen Prüfungen </a:t>
            </a:r>
            <a:br>
              <a:rPr lang="de-DE" sz="4000" dirty="0">
                <a:solidFill>
                  <a:srgbClr val="FF0000"/>
                </a:solidFill>
                <a:effectLst>
                  <a:outerShdw blurRad="38100" dist="38100" dir="2700000" algn="tl">
                    <a:srgbClr val="000000"/>
                  </a:outerShdw>
                </a:effectLst>
              </a:rPr>
            </a:br>
            <a:r>
              <a:rPr lang="de-DE" sz="4000" dirty="0">
                <a:solidFill>
                  <a:srgbClr val="FF0000"/>
                </a:solidFill>
                <a:effectLst>
                  <a:outerShdw blurRad="38100" dist="38100" dir="2700000" algn="tl">
                    <a:srgbClr val="000000"/>
                  </a:outerShdw>
                </a:effectLst>
              </a:rPr>
              <a:t>(3/5: 1. – 3. Abiturfach)</a:t>
            </a:r>
          </a:p>
        </p:txBody>
      </p:sp>
      <p:sp>
        <p:nvSpPr>
          <p:cNvPr id="82947" name="Rectangle 4"/>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82948"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7" name="Rectangle 3"/>
          <p:cNvSpPr txBox="1">
            <a:spLocks noChangeArrowheads="1"/>
          </p:cNvSpPr>
          <p:nvPr/>
        </p:nvSpPr>
        <p:spPr bwMode="auto">
          <a:xfrm>
            <a:off x="441325" y="1557338"/>
            <a:ext cx="8435975" cy="4751387"/>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eaLnBrk="1" hangingPunct="1">
              <a:lnSpc>
                <a:spcPct val="90000"/>
              </a:lnSpc>
              <a:spcAft>
                <a:spcPts val="1200"/>
              </a:spcAft>
              <a:buFont typeface="Wingdings" panose="05000000000000000000" pitchFamily="2" charset="2"/>
              <a:buNone/>
              <a:defRPr/>
            </a:pPr>
            <a:r>
              <a:rPr lang="de-DE" altLang="de-DE" kern="0">
                <a:effectLst/>
              </a:rPr>
              <a:t>Bestehensprüfung:</a:t>
            </a:r>
          </a:p>
          <a:p>
            <a:pPr eaLnBrk="1" hangingPunct="1">
              <a:lnSpc>
                <a:spcPct val="90000"/>
              </a:lnSpc>
              <a:buFont typeface="Wingdings" panose="05000000000000000000" pitchFamily="2" charset="2"/>
              <a:buNone/>
              <a:defRPr/>
            </a:pPr>
            <a:r>
              <a:rPr lang="de-DE" altLang="de-DE" kern="0">
                <a:effectLst/>
              </a:rPr>
              <a:t>-	Fach/Fächer wird/werden durch den ZAA festgelegt.</a:t>
            </a:r>
          </a:p>
          <a:p>
            <a:pPr eaLnBrk="1" hangingPunct="1">
              <a:lnSpc>
                <a:spcPct val="90000"/>
              </a:lnSpc>
              <a:buFont typeface="Wingdings" panose="05000000000000000000" pitchFamily="2" charset="2"/>
              <a:buNone/>
              <a:defRPr/>
            </a:pPr>
            <a:r>
              <a:rPr lang="de-DE" altLang="de-DE" kern="0">
                <a:effectLst/>
              </a:rPr>
              <a:t>-	Bestehen der Abiturprüfung gefährdet </a:t>
            </a:r>
          </a:p>
          <a:p>
            <a:pPr eaLnBrk="1" hangingPunct="1">
              <a:lnSpc>
                <a:spcPct val="90000"/>
              </a:lnSpc>
              <a:spcBef>
                <a:spcPts val="0"/>
              </a:spcBef>
              <a:buFont typeface="Wingdings" panose="05000000000000000000" pitchFamily="2" charset="2"/>
              <a:buNone/>
              <a:defRPr/>
            </a:pPr>
            <a:r>
              <a:rPr lang="de-DE" altLang="de-DE" kern="0">
                <a:effectLst/>
              </a:rPr>
              <a:t>	</a:t>
            </a:r>
            <a:r>
              <a:rPr lang="de-DE" altLang="de-DE" sz="2800" kern="0">
                <a:effectLst/>
                <a:sym typeface="Symbol" panose="05050102010706020507" pitchFamily="18" charset="2"/>
              </a:rPr>
              <a:t></a:t>
            </a:r>
            <a:r>
              <a:rPr lang="de-DE" altLang="de-DE" kern="0">
                <a:effectLst/>
                <a:sym typeface="Symbol" panose="05050102010706020507" pitchFamily="18" charset="2"/>
              </a:rPr>
              <a:t>	</a:t>
            </a:r>
            <a:r>
              <a:rPr lang="de-DE" altLang="de-DE" sz="2400" kern="0">
                <a:effectLst/>
              </a:rPr>
              <a:t>wegen 100 Punkte-Regel</a:t>
            </a:r>
          </a:p>
          <a:p>
            <a:pPr eaLnBrk="1" hangingPunct="1">
              <a:lnSpc>
                <a:spcPct val="90000"/>
              </a:lnSpc>
              <a:buFont typeface="Wingdings" panose="05000000000000000000" pitchFamily="2" charset="2"/>
              <a:buNone/>
              <a:defRPr/>
            </a:pPr>
            <a:r>
              <a:rPr lang="de-DE" altLang="de-DE" sz="2400" kern="0">
                <a:effectLst/>
              </a:rPr>
              <a:t>	 	(Summe der Prüfungsergebnisse in fünffacher 	Gewichtung); </a:t>
            </a:r>
          </a:p>
          <a:p>
            <a:pPr eaLnBrk="1" hangingPunct="1">
              <a:lnSpc>
                <a:spcPct val="90000"/>
              </a:lnSpc>
              <a:buFont typeface="Wingdings" panose="05000000000000000000" pitchFamily="2" charset="2"/>
              <a:buNone/>
              <a:defRPr/>
            </a:pPr>
            <a:r>
              <a:rPr lang="de-DE" altLang="de-DE" sz="2400" kern="0">
                <a:effectLst/>
              </a:rPr>
              <a:t>	</a:t>
            </a:r>
            <a:r>
              <a:rPr lang="de-DE" altLang="de-DE" sz="2400" kern="0">
                <a:effectLst/>
                <a:sym typeface="Symbol" panose="05050102010706020507" pitchFamily="18" charset="2"/>
              </a:rPr>
              <a:t>	</a:t>
            </a:r>
            <a:r>
              <a:rPr lang="de-DE" altLang="de-DE" sz="2400" kern="0">
                <a:effectLst/>
              </a:rPr>
              <a:t>wegen 25 Punkte-Regel </a:t>
            </a:r>
          </a:p>
          <a:p>
            <a:pPr eaLnBrk="1" hangingPunct="1">
              <a:lnSpc>
                <a:spcPct val="90000"/>
              </a:lnSpc>
              <a:buFont typeface="Wingdings" panose="05000000000000000000" pitchFamily="2" charset="2"/>
              <a:buNone/>
              <a:defRPr/>
            </a:pPr>
            <a:r>
              <a:rPr lang="de-DE" altLang="de-DE" sz="2400" kern="0">
                <a:effectLst/>
              </a:rPr>
              <a:t>		(Mindestens in zwei Prüfungsfächern, darunter ein 	LK, müssen im Abiturbereich mindestens jeweils 25 	Punkte erreicht werden).</a:t>
            </a:r>
          </a:p>
          <a:p>
            <a:pPr eaLnBrk="1" hangingPunct="1">
              <a:lnSpc>
                <a:spcPct val="90000"/>
              </a:lnSpc>
              <a:buFont typeface="Wingdings" panose="05000000000000000000" pitchFamily="2" charset="2"/>
              <a:buNone/>
              <a:defRPr/>
            </a:pPr>
            <a:endParaRPr lang="de-DE" altLang="de-DE" sz="2400" kern="0" dirty="0">
              <a:effectLs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Die mündlichen Prüfungen </a:t>
            </a:r>
            <a:br>
              <a:rPr lang="de-DE" sz="4000" dirty="0">
                <a:solidFill>
                  <a:srgbClr val="FF0000"/>
                </a:solidFill>
                <a:effectLst>
                  <a:outerShdw blurRad="38100" dist="38100" dir="2700000" algn="tl">
                    <a:srgbClr val="000000"/>
                  </a:outerShdw>
                </a:effectLst>
              </a:rPr>
            </a:br>
            <a:r>
              <a:rPr lang="de-DE" sz="4000" dirty="0">
                <a:solidFill>
                  <a:srgbClr val="FF0000"/>
                </a:solidFill>
                <a:effectLst>
                  <a:outerShdw blurRad="38100" dist="38100" dir="2700000" algn="tl">
                    <a:srgbClr val="000000"/>
                  </a:outerShdw>
                </a:effectLst>
              </a:rPr>
              <a:t>(4/5: 1. – 3. Abiturfach)</a:t>
            </a:r>
          </a:p>
        </p:txBody>
      </p:sp>
      <p:sp>
        <p:nvSpPr>
          <p:cNvPr id="83971" name="Rectangle 3"/>
          <p:cNvSpPr>
            <a:spLocks noGrp="1" noChangeArrowheads="1"/>
          </p:cNvSpPr>
          <p:nvPr>
            <p:ph type="body" idx="1"/>
          </p:nvPr>
        </p:nvSpPr>
        <p:spPr>
          <a:xfrm>
            <a:off x="457200" y="1774825"/>
            <a:ext cx="8229600" cy="4533900"/>
          </a:xfrm>
        </p:spPr>
        <p:txBody>
          <a:bodyPr/>
          <a:lstStyle/>
          <a:p>
            <a:pPr eaLnBrk="1" hangingPunct="1">
              <a:buFont typeface="Wingdings" panose="05000000000000000000" pitchFamily="2" charset="2"/>
              <a:buNone/>
            </a:pPr>
            <a:r>
              <a:rPr lang="de-DE" altLang="de-DE">
                <a:effectLst/>
              </a:rPr>
              <a:t>Freiwillige Prüfung(en):</a:t>
            </a:r>
          </a:p>
          <a:p>
            <a:pPr eaLnBrk="1" hangingPunct="1">
              <a:buFont typeface="Wingdings" panose="05000000000000000000" pitchFamily="2" charset="2"/>
              <a:buNone/>
            </a:pPr>
            <a:r>
              <a:rPr lang="de-DE" altLang="de-DE">
                <a:effectLst/>
              </a:rPr>
              <a:t>	</a:t>
            </a:r>
          </a:p>
          <a:p>
            <a:pPr eaLnBrk="1" hangingPunct="1">
              <a:buFont typeface="Wingdings" panose="05000000000000000000" pitchFamily="2" charset="2"/>
              <a:buNone/>
            </a:pPr>
            <a:r>
              <a:rPr lang="de-DE" altLang="de-DE">
                <a:effectLst/>
              </a:rPr>
              <a:t>	Sinnvoll, wenn </a:t>
            </a:r>
            <a:r>
              <a:rPr lang="de-DE" altLang="de-DE">
                <a:solidFill>
                  <a:srgbClr val="0000FF"/>
                </a:solidFill>
                <a:effectLst/>
              </a:rPr>
              <a:t>realistische</a:t>
            </a:r>
            <a:r>
              <a:rPr lang="de-DE" altLang="de-DE">
                <a:effectLst/>
              </a:rPr>
              <a:t> Möglichkeit besteht, Durchschnittsnote zu verbessern.</a:t>
            </a:r>
          </a:p>
          <a:p>
            <a:pPr eaLnBrk="1" hangingPunct="1">
              <a:buFont typeface="Wingdings" panose="05000000000000000000" pitchFamily="2" charset="2"/>
              <a:buNone/>
            </a:pPr>
            <a:endParaRPr lang="de-DE" altLang="de-DE">
              <a:effectLst/>
            </a:endParaRPr>
          </a:p>
          <a:p>
            <a:pPr eaLnBrk="1" hangingPunct="1">
              <a:buFont typeface="Wingdings" panose="05000000000000000000" pitchFamily="2" charset="2"/>
              <a:buNone/>
            </a:pPr>
            <a:r>
              <a:rPr lang="de-DE" altLang="de-DE">
                <a:effectLst/>
              </a:rPr>
              <a:t>	Die Beratung erfolgt durch die Stufen-leiterin bzw. den Stufenleiter.</a:t>
            </a:r>
          </a:p>
          <a:p>
            <a:pPr eaLnBrk="1" hangingPunct="1">
              <a:buFont typeface="Wingdings" panose="05000000000000000000" pitchFamily="2" charset="2"/>
              <a:buNone/>
            </a:pPr>
            <a:endParaRPr lang="de-DE" altLang="de-DE" sz="2400">
              <a:effectLst/>
            </a:endParaRPr>
          </a:p>
        </p:txBody>
      </p:sp>
      <p:sp>
        <p:nvSpPr>
          <p:cNvPr id="83972" name="Rectangle 4"/>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83973"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outerShdw>
                </a:effectLst>
              </a:rPr>
              <a:t>Aufgabenfelder</a:t>
            </a:r>
          </a:p>
        </p:txBody>
      </p:sp>
      <p:sp>
        <p:nvSpPr>
          <p:cNvPr id="10243" name="Rectangle 3"/>
          <p:cNvSpPr>
            <a:spLocks noGrp="1" noChangeArrowheads="1"/>
          </p:cNvSpPr>
          <p:nvPr>
            <p:ph type="body" idx="1"/>
          </p:nvPr>
        </p:nvSpPr>
        <p:spPr/>
        <p:txBody>
          <a:bodyPr/>
          <a:lstStyle/>
          <a:p>
            <a:pPr eaLnBrk="1" hangingPunct="1">
              <a:buFont typeface="Wingdings" panose="05000000000000000000" pitchFamily="2" charset="2"/>
              <a:buNone/>
            </a:pPr>
            <a:r>
              <a:rPr lang="de-DE" altLang="de-DE">
                <a:effectLst/>
              </a:rPr>
              <a:t>Die drei Aufgabenfelder:</a:t>
            </a:r>
          </a:p>
          <a:p>
            <a:pPr eaLnBrk="1" hangingPunct="1">
              <a:buFont typeface="Wingdings" panose="05000000000000000000" pitchFamily="2" charset="2"/>
              <a:buNone/>
            </a:pPr>
            <a:r>
              <a:rPr lang="de-DE" altLang="de-DE">
                <a:solidFill>
                  <a:srgbClr val="0000CC"/>
                </a:solidFill>
                <a:effectLst/>
              </a:rPr>
              <a:t>1.sprachlich-literarisch-künstlerisch</a:t>
            </a:r>
          </a:p>
          <a:p>
            <a:pPr eaLnBrk="1" hangingPunct="1">
              <a:buFont typeface="Wingdings" panose="05000000000000000000" pitchFamily="2" charset="2"/>
              <a:buNone/>
            </a:pPr>
            <a:r>
              <a:rPr lang="de-DE" altLang="de-DE">
                <a:solidFill>
                  <a:srgbClr val="FFFF00"/>
                </a:solidFill>
                <a:effectLst/>
              </a:rPr>
              <a:t>2.gesellschaftswissenschaftlich</a:t>
            </a:r>
          </a:p>
          <a:p>
            <a:pPr eaLnBrk="1" hangingPunct="1">
              <a:buFont typeface="Wingdings" panose="05000000000000000000" pitchFamily="2" charset="2"/>
              <a:buNone/>
            </a:pPr>
            <a:r>
              <a:rPr lang="de-DE" altLang="de-DE">
                <a:solidFill>
                  <a:srgbClr val="008000"/>
                </a:solidFill>
                <a:effectLst/>
              </a:rPr>
              <a:t>3.mathematisch-naturwissenschaftlich</a:t>
            </a:r>
          </a:p>
          <a:p>
            <a:pPr eaLnBrk="1" hangingPunct="1"/>
            <a:endParaRPr lang="de-DE" altLang="de-DE">
              <a:effectLst/>
            </a:endParaRPr>
          </a:p>
          <a:p>
            <a:pPr eaLnBrk="1" hangingPunct="1">
              <a:buFont typeface="Wingdings" panose="05000000000000000000" pitchFamily="2" charset="2"/>
              <a:buNone/>
            </a:pPr>
            <a:r>
              <a:rPr lang="de-DE" altLang="de-DE">
                <a:effectLst/>
              </a:rPr>
              <a:t>Außerhalb der drei Aufgabenfelder:</a:t>
            </a:r>
          </a:p>
          <a:p>
            <a:pPr eaLnBrk="1" hangingPunct="1">
              <a:buFont typeface="Wingdings" panose="05000000000000000000" pitchFamily="2" charset="2"/>
              <a:buNone/>
            </a:pPr>
            <a:r>
              <a:rPr lang="de-DE" altLang="de-DE">
                <a:solidFill>
                  <a:srgbClr val="FF3300"/>
                </a:solidFill>
                <a:effectLst/>
              </a:rPr>
              <a:t>Religionslehre (Philosophie) und Sport</a:t>
            </a:r>
          </a:p>
          <a:p>
            <a:pPr eaLnBrk="1" hangingPunct="1">
              <a:buFont typeface="Wingdings" panose="05000000000000000000" pitchFamily="2" charset="2"/>
              <a:buNone/>
            </a:pPr>
            <a:endParaRPr lang="de-DE" altLang="de-DE">
              <a:effectLst/>
            </a:endParaRPr>
          </a:p>
        </p:txBody>
      </p:sp>
      <p:sp>
        <p:nvSpPr>
          <p:cNvPr id="10244"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0245" name="Rechteck 6"/>
          <p:cNvSpPr>
            <a:spLocks noChangeArrowheads="1"/>
          </p:cNvSpPr>
          <p:nvPr/>
        </p:nvSpPr>
        <p:spPr bwMode="auto">
          <a:xfrm>
            <a:off x="-52388" y="6488113"/>
            <a:ext cx="389255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Die mündlichen Prüfungen </a:t>
            </a:r>
            <a:br>
              <a:rPr lang="de-DE" sz="4000">
                <a:solidFill>
                  <a:srgbClr val="FF0000"/>
                </a:solidFill>
                <a:effectLst>
                  <a:outerShdw blurRad="38100" dist="38100" dir="2700000" algn="tl">
                    <a:srgbClr val="000000"/>
                  </a:outerShdw>
                </a:effectLst>
              </a:rPr>
            </a:br>
            <a:r>
              <a:rPr lang="de-DE" sz="4000">
                <a:solidFill>
                  <a:srgbClr val="FF0000"/>
                </a:solidFill>
                <a:effectLst>
                  <a:outerShdw blurRad="38100" dist="38100" dir="2700000" algn="tl">
                    <a:srgbClr val="000000"/>
                  </a:outerShdw>
                </a:effectLst>
              </a:rPr>
              <a:t>(5/5: </a:t>
            </a:r>
            <a:r>
              <a:rPr lang="de-DE" sz="4000" dirty="0">
                <a:solidFill>
                  <a:srgbClr val="FF0000"/>
                </a:solidFill>
                <a:effectLst>
                  <a:outerShdw blurRad="38100" dist="38100" dir="2700000" algn="tl">
                    <a:srgbClr val="000000"/>
                  </a:outerShdw>
                </a:effectLst>
              </a:rPr>
              <a:t>1. – 3. Abiturfach)</a:t>
            </a:r>
          </a:p>
        </p:txBody>
      </p:sp>
      <p:sp>
        <p:nvSpPr>
          <p:cNvPr id="84995" name="Rectangle 3"/>
          <p:cNvSpPr>
            <a:spLocks noGrp="1" noChangeArrowheads="1"/>
          </p:cNvSpPr>
          <p:nvPr>
            <p:ph type="body" idx="1"/>
          </p:nvPr>
        </p:nvSpPr>
        <p:spPr>
          <a:xfrm>
            <a:off x="457200" y="1703388"/>
            <a:ext cx="8229600" cy="4533900"/>
          </a:xfrm>
        </p:spPr>
        <p:txBody>
          <a:bodyPr/>
          <a:lstStyle/>
          <a:p>
            <a:pPr eaLnBrk="1" hangingPunct="1">
              <a:buFont typeface="Wingdings" panose="05000000000000000000" pitchFamily="2" charset="2"/>
              <a:buNone/>
            </a:pPr>
            <a:r>
              <a:rPr lang="de-DE" altLang="de-DE">
                <a:effectLst/>
              </a:rPr>
              <a:t>Bewertung:</a:t>
            </a:r>
          </a:p>
          <a:p>
            <a:pPr algn="just" eaLnBrk="1" hangingPunct="1">
              <a:buFont typeface="Wingdings" panose="05000000000000000000" pitchFamily="2" charset="2"/>
              <a:buNone/>
            </a:pPr>
            <a:r>
              <a:rPr lang="de-DE" altLang="de-DE">
                <a:effectLst/>
              </a:rPr>
              <a:t>-	Note der Abiturklausur bleibt bestehen, es wird eine neue Note für das Prüfungsfach gebildet.</a:t>
            </a:r>
          </a:p>
          <a:p>
            <a:pPr algn="just" eaLnBrk="1" hangingPunct="1">
              <a:buFontTx/>
              <a:buNone/>
            </a:pPr>
            <a:r>
              <a:rPr lang="de-DE" altLang="de-DE">
                <a:effectLst/>
              </a:rPr>
              <a:t>-	Klausurnote geht mit </a:t>
            </a:r>
            <a:r>
              <a:rPr lang="de-DE" altLang="de-DE">
                <a:solidFill>
                  <a:srgbClr val="0000FF"/>
                </a:solidFill>
                <a:effectLst/>
              </a:rPr>
              <a:t>zwei</a:t>
            </a:r>
            <a:r>
              <a:rPr lang="de-DE" altLang="de-DE">
                <a:effectLst/>
              </a:rPr>
              <a:t> Teilen, das Ergebnis der mdl. Prüfung mit </a:t>
            </a:r>
            <a:r>
              <a:rPr lang="de-DE" altLang="de-DE">
                <a:solidFill>
                  <a:srgbClr val="0000FF"/>
                </a:solidFill>
                <a:effectLst/>
              </a:rPr>
              <a:t>einem</a:t>
            </a:r>
            <a:r>
              <a:rPr lang="de-DE" altLang="de-DE">
                <a:solidFill>
                  <a:schemeClr val="hlink"/>
                </a:solidFill>
                <a:effectLst/>
              </a:rPr>
              <a:t> </a:t>
            </a:r>
            <a:r>
              <a:rPr lang="de-DE" altLang="de-DE">
                <a:effectLst/>
              </a:rPr>
              <a:t>Teil in das neu ermittelte Prüfergebnis des entsprechenden Abiturfaches ein.</a:t>
            </a:r>
          </a:p>
          <a:p>
            <a:pPr eaLnBrk="1" hangingPunct="1">
              <a:buFont typeface="Wingdings" panose="05000000000000000000" pitchFamily="2" charset="2"/>
              <a:buNone/>
            </a:pPr>
            <a:endParaRPr lang="de-DE" altLang="de-DE" sz="2400">
              <a:effectLst/>
            </a:endParaRPr>
          </a:p>
        </p:txBody>
      </p:sp>
      <p:sp>
        <p:nvSpPr>
          <p:cNvPr id="84996" name="Rectangle 4"/>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84997"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defRPr/>
            </a:pPr>
            <a:r>
              <a:rPr lang="de-DE" sz="4000" dirty="0">
                <a:solidFill>
                  <a:srgbClr val="FF0000"/>
                </a:solidFill>
                <a:effectLst>
                  <a:outerShdw blurRad="38100" dist="38100" dir="2700000" algn="tl">
                    <a:srgbClr val="000000">
                      <a:alpha val="43137"/>
                    </a:srgbClr>
                  </a:outerShdw>
                </a:effectLst>
              </a:rPr>
              <a:t>Beispiel (1/3): bestanden</a:t>
            </a:r>
          </a:p>
        </p:txBody>
      </p:sp>
      <p:sp>
        <p:nvSpPr>
          <p:cNvPr id="86019" name="Rectangle 47"/>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graphicFrame>
        <p:nvGraphicFramePr>
          <p:cNvPr id="86020" name="Object 48"/>
          <p:cNvGraphicFramePr>
            <a:graphicFrameLocks noChangeAspect="1"/>
          </p:cNvGraphicFramePr>
          <p:nvPr/>
        </p:nvGraphicFramePr>
        <p:xfrm>
          <a:off x="492125" y="1600200"/>
          <a:ext cx="8159750" cy="4471988"/>
        </p:xfrm>
        <a:graphic>
          <a:graphicData uri="http://schemas.openxmlformats.org/presentationml/2006/ole">
            <mc:AlternateContent xmlns:mc="http://schemas.openxmlformats.org/markup-compatibility/2006">
              <mc:Choice xmlns:v="urn:schemas-microsoft-com:vml" Requires="v">
                <p:oleObj name="Dokument" r:id="rId4" imgW="8650224" imgH="4806696" progId="Word.Document.8">
                  <p:embed/>
                </p:oleObj>
              </mc:Choice>
              <mc:Fallback>
                <p:oleObj name="Dokument" r:id="rId4" imgW="8650224" imgH="4806696" progId="Word.Document.8">
                  <p:embed/>
                  <p:pic>
                    <p:nvPicPr>
                      <p:cNvPr id="0"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 y="1600200"/>
                        <a:ext cx="815975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defRPr/>
            </a:pPr>
            <a:r>
              <a:rPr lang="de-DE" sz="3200" dirty="0">
                <a:solidFill>
                  <a:srgbClr val="FF0000"/>
                </a:solidFill>
                <a:effectLst>
                  <a:outerShdw blurRad="38100" dist="38100" dir="2700000" algn="tl">
                    <a:srgbClr val="000000">
                      <a:alpha val="43137"/>
                    </a:srgbClr>
                  </a:outerShdw>
                </a:effectLst>
              </a:rPr>
              <a:t>Beispiel (2/3): nicht bestanden</a:t>
            </a:r>
            <a:br>
              <a:rPr lang="de-DE" sz="3200" dirty="0">
                <a:solidFill>
                  <a:srgbClr val="FF0000"/>
                </a:solidFill>
                <a:effectLst>
                  <a:outerShdw blurRad="38100" dist="38100" dir="2700000" algn="tl">
                    <a:srgbClr val="000000">
                      <a:alpha val="43137"/>
                    </a:srgbClr>
                  </a:outerShdw>
                </a:effectLst>
              </a:rPr>
            </a:br>
            <a:r>
              <a:rPr lang="de-DE" sz="3200" dirty="0">
                <a:solidFill>
                  <a:srgbClr val="FF0000"/>
                </a:solidFill>
                <a:effectLst>
                  <a:outerShdw blurRad="38100" dist="38100" dir="2700000" algn="tl">
                    <a:srgbClr val="000000">
                      <a:alpha val="43137"/>
                    </a:srgbClr>
                  </a:outerShdw>
                </a:effectLst>
              </a:rPr>
              <a:t>(Keine 2 Fächer / 1 LK mit 25 Punkten)</a:t>
            </a:r>
            <a:endParaRPr lang="de-DE" sz="4000" dirty="0">
              <a:solidFill>
                <a:srgbClr val="FF0000"/>
              </a:solidFill>
              <a:effectLst>
                <a:outerShdw blurRad="38100" dist="38100" dir="2700000" algn="tl">
                  <a:srgbClr val="000000">
                    <a:alpha val="43137"/>
                  </a:srgbClr>
                </a:outerShdw>
              </a:effectLst>
            </a:endParaRPr>
          </a:p>
        </p:txBody>
      </p:sp>
      <p:sp>
        <p:nvSpPr>
          <p:cNvPr id="87043" name="Rectangle 47"/>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graphicFrame>
        <p:nvGraphicFramePr>
          <p:cNvPr id="87044" name="Object 49"/>
          <p:cNvGraphicFramePr>
            <a:graphicFrameLocks noGrp="1" noChangeAspect="1"/>
          </p:cNvGraphicFramePr>
          <p:nvPr>
            <p:ph type="tbl" idx="1"/>
          </p:nvPr>
        </p:nvGraphicFramePr>
        <p:xfrm>
          <a:off x="779463" y="1639888"/>
          <a:ext cx="7732712" cy="4537075"/>
        </p:xfrm>
        <a:graphic>
          <a:graphicData uri="http://schemas.openxmlformats.org/presentationml/2006/ole">
            <mc:AlternateContent xmlns:mc="http://schemas.openxmlformats.org/markup-compatibility/2006">
              <mc:Choice xmlns:v="urn:schemas-microsoft-com:vml" Requires="v">
                <p:oleObj name="Document" r:id="rId4" imgW="8800741" imgH="5163345" progId="Word.Document.8">
                  <p:embed/>
                </p:oleObj>
              </mc:Choice>
              <mc:Fallback>
                <p:oleObj name="Document" r:id="rId4" imgW="8800741" imgH="5163345" progId="Word.Document.8">
                  <p:embed/>
                  <p:pic>
                    <p:nvPicPr>
                      <p:cNvPr id="0" name="Object 4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1639888"/>
                        <a:ext cx="77327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defRPr/>
            </a:pPr>
            <a:r>
              <a:rPr lang="de-DE" sz="3600" dirty="0">
                <a:solidFill>
                  <a:srgbClr val="FF0000"/>
                </a:solidFill>
                <a:effectLst>
                  <a:outerShdw blurRad="38100" dist="38100" dir="2700000" algn="tl">
                    <a:srgbClr val="000000">
                      <a:alpha val="43137"/>
                    </a:srgbClr>
                  </a:outerShdw>
                </a:effectLst>
              </a:rPr>
              <a:t>Beispiel (3/3): nicht bestanden</a:t>
            </a:r>
            <a:br>
              <a:rPr lang="de-DE" sz="3600" dirty="0">
                <a:solidFill>
                  <a:srgbClr val="FF0000"/>
                </a:solidFill>
                <a:effectLst>
                  <a:outerShdw blurRad="38100" dist="38100" dir="2700000" algn="tl">
                    <a:srgbClr val="000000">
                      <a:alpha val="43137"/>
                    </a:srgbClr>
                  </a:outerShdw>
                </a:effectLst>
              </a:rPr>
            </a:br>
            <a:r>
              <a:rPr lang="de-DE" sz="3600" dirty="0">
                <a:solidFill>
                  <a:srgbClr val="FF0000"/>
                </a:solidFill>
                <a:effectLst>
                  <a:outerShdw blurRad="38100" dist="38100" dir="2700000" algn="tl">
                    <a:srgbClr val="000000">
                      <a:alpha val="43137"/>
                    </a:srgbClr>
                  </a:outerShdw>
                </a:effectLst>
              </a:rPr>
              <a:t>(Keine 100 Punkte)</a:t>
            </a:r>
            <a:endParaRPr lang="de-DE" sz="4000" dirty="0">
              <a:solidFill>
                <a:srgbClr val="FF0000"/>
              </a:solidFill>
              <a:effectLst>
                <a:outerShdw blurRad="38100" dist="38100" dir="2700000" algn="tl">
                  <a:srgbClr val="000000">
                    <a:alpha val="43137"/>
                  </a:srgbClr>
                </a:outerShdw>
              </a:effectLst>
            </a:endParaRPr>
          </a:p>
        </p:txBody>
      </p:sp>
      <p:sp>
        <p:nvSpPr>
          <p:cNvPr id="88067" name="Rectangle 47"/>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graphicFrame>
        <p:nvGraphicFramePr>
          <p:cNvPr id="88068" name="Object 48"/>
          <p:cNvGraphicFramePr>
            <a:graphicFrameLocks noGrp="1" noChangeAspect="1"/>
          </p:cNvGraphicFramePr>
          <p:nvPr>
            <p:ph type="tbl" idx="1"/>
          </p:nvPr>
        </p:nvGraphicFramePr>
        <p:xfrm>
          <a:off x="555625" y="1700213"/>
          <a:ext cx="8039100" cy="4446587"/>
        </p:xfrm>
        <a:graphic>
          <a:graphicData uri="http://schemas.openxmlformats.org/presentationml/2006/ole">
            <mc:AlternateContent xmlns:mc="http://schemas.openxmlformats.org/markup-compatibility/2006">
              <mc:Choice xmlns:v="urn:schemas-microsoft-com:vml" Requires="v">
                <p:oleObj name="Document" r:id="rId4" imgW="8822654" imgH="4879253" progId="Word.Document.8">
                  <p:embed/>
                </p:oleObj>
              </mc:Choice>
              <mc:Fallback>
                <p:oleObj name="Document" r:id="rId4" imgW="8822654" imgH="4879253" progId="Word.Document.8">
                  <p:embed/>
                  <p:pic>
                    <p:nvPicPr>
                      <p:cNvPr id="0" name="Object 4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 y="1700213"/>
                        <a:ext cx="8039100"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1" hangingPunct="1">
              <a:defRPr/>
            </a:pPr>
            <a:r>
              <a:rPr lang="de-DE" sz="4400" kern="0" dirty="0">
                <a:solidFill>
                  <a:srgbClr val="FF3300"/>
                </a:solidFill>
                <a:effectLst>
                  <a:outerShdw blurRad="38100" dist="38100" dir="2700000" algn="tl">
                    <a:srgbClr val="000000"/>
                  </a:outerShdw>
                </a:effectLst>
                <a:latin typeface="+mj-lt"/>
                <a:ea typeface="+mj-ea"/>
                <a:cs typeface="+mj-cs"/>
              </a:rPr>
              <a:t>Notendurchschnitt Abitur</a:t>
            </a:r>
          </a:p>
        </p:txBody>
      </p:sp>
      <p:sp>
        <p:nvSpPr>
          <p:cNvPr id="89091" name="Rectangle 547"/>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graphicFrame>
        <p:nvGraphicFramePr>
          <p:cNvPr id="194260" name="Group 724"/>
          <p:cNvGraphicFramePr>
            <a:graphicFrameLocks noGrp="1"/>
          </p:cNvGraphicFramePr>
          <p:nvPr>
            <p:ph idx="4294967295"/>
          </p:nvPr>
        </p:nvGraphicFramePr>
        <p:xfrm>
          <a:off x="457200" y="1600200"/>
          <a:ext cx="8229600" cy="4533900"/>
        </p:xfrm>
        <a:graphic>
          <a:graphicData uri="http://schemas.openxmlformats.org/drawingml/2006/table">
            <a:tbl>
              <a:tblPr/>
              <a:tblGrid>
                <a:gridCol w="1506538">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311150">
                  <a:extLst>
                    <a:ext uri="{9D8B030D-6E8A-4147-A177-3AD203B41FA5}">
                      <a16:colId xmlns:a16="http://schemas.microsoft.com/office/drawing/2014/main" val="20002"/>
                    </a:ext>
                  </a:extLst>
                </a:gridCol>
                <a:gridCol w="1508125">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311150">
                  <a:extLst>
                    <a:ext uri="{9D8B030D-6E8A-4147-A177-3AD203B41FA5}">
                      <a16:colId xmlns:a16="http://schemas.microsoft.com/office/drawing/2014/main" val="20005"/>
                    </a:ext>
                  </a:extLst>
                </a:gridCol>
                <a:gridCol w="1506537">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Arial" charset="0"/>
                        </a:rPr>
                        <a:t>PUNKTE</a:t>
                      </a:r>
                      <a:endParaRPr kumimoji="0" lang="de-DE" sz="1800" b="0" i="0" u="none" strike="noStrike" cap="none" normalizeH="0" baseline="0" dirty="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NOTE</a:t>
                      </a:r>
                      <a:endParaRPr kumimoji="0" lang="de-DE" sz="1800" b="0"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rowSpan="1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anchor="ctr" horzOverflow="overflow">
                    <a:lnL>
                      <a:noFill/>
                    </a:lnL>
                    <a:lnR>
                      <a:noFill/>
                    </a:lnR>
                    <a:lnT cap="fla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PUNKTE</a:t>
                      </a:r>
                      <a:endParaRPr kumimoji="0" lang="de-DE" sz="1800" b="0"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NOTE</a:t>
                      </a:r>
                      <a:endParaRPr kumimoji="0" lang="de-DE" sz="1800" b="0"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rowSpan="1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anchor="ctr" horzOverflow="overflow">
                    <a:lnL>
                      <a:noFill/>
                    </a:lnL>
                    <a:lnR>
                      <a:noFill/>
                    </a:lnR>
                    <a:lnT cap="fla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PUNKTE</a:t>
                      </a:r>
                      <a:endParaRPr kumimoji="0" lang="de-DE" sz="1800" b="0"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NOTE</a:t>
                      </a:r>
                      <a:endParaRPr kumimoji="0" lang="de-DE" sz="1800" b="0" i="0" u="none" strike="noStrike" cap="none" normalizeH="0" baseline="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900 – 823 </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1,0</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660 – 643</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2,0</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480 – 463</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822 – 805</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1,1</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642 – 625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2,1</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462 – 445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3,1</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804 – 787</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1,2</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624 – 607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2,2</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444 – 427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3,2</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786 – 769</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1,3</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606 – 589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2,3</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426 – 409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768 – 751</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1,4</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588 – 571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2,4</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408 – 391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3,4</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750 – 733</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1,5</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570 – 553</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2,5</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390 – 373</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732 – 715</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1,6</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552 – 535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2,6</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372 – 355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3,6</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714 – 697</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1,7</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534 – 517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2,7</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354 – 337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696 – 679</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1,8</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516 – 499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2,8</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336 – 319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3,8</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678 – 661</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1,9</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498 – 481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2,9</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318 – 301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3,9</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Arial" charset="0"/>
                        </a:rPr>
                        <a:t> </a:t>
                      </a: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anchor="ctr" horzOverflow="overflow">
                    <a:lnL>
                      <a:noFill/>
                    </a:lnL>
                    <a:lnR>
                      <a:noFill/>
                    </a:lnR>
                    <a:lnT>
                      <a:noFill/>
                    </a:lnT>
                    <a:lnB cap="flat">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anchor="ctr" horzOverflow="overflow">
                    <a:lnL>
                      <a:noFill/>
                    </a:lnL>
                    <a:lnR>
                      <a:noFill/>
                    </a:lnR>
                    <a:lnT>
                      <a:noFill/>
                    </a:lnT>
                    <a:lnB cap="flat">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CC3300"/>
                          </a:solidFill>
                          <a:effectLst/>
                          <a:latin typeface="Arial" charset="0"/>
                        </a:rPr>
                        <a:t>300</a:t>
                      </a: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0000FF"/>
                          </a:solidFill>
                          <a:effectLst/>
                          <a:latin typeface="Arial" charset="0"/>
                        </a:rPr>
                        <a:t>4,0</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89167" name="Rechteck 84"/>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defRPr/>
            </a:pPr>
            <a:r>
              <a:rPr lang="de-DE" dirty="0">
                <a:solidFill>
                  <a:srgbClr val="FF3300"/>
                </a:solidFill>
                <a:effectLst>
                  <a:outerShdw blurRad="38100" dist="38100" dir="2700000" algn="tl">
                    <a:srgbClr val="000000"/>
                  </a:outerShdw>
                </a:effectLst>
              </a:rPr>
              <a:t>Weitere Bestimmungen</a:t>
            </a:r>
            <a:endParaRPr lang="de-DE" dirty="0">
              <a:solidFill>
                <a:srgbClr val="FF0000"/>
              </a:solidFill>
            </a:endParaRPr>
          </a:p>
        </p:txBody>
      </p:sp>
      <p:sp>
        <p:nvSpPr>
          <p:cNvPr id="7" name="Rechteck 6"/>
          <p:cNvSpPr/>
          <p:nvPr/>
        </p:nvSpPr>
        <p:spPr>
          <a:xfrm>
            <a:off x="468313" y="1700213"/>
            <a:ext cx="8207375" cy="4425950"/>
          </a:xfrm>
          <a:prstGeom prst="rect">
            <a:avLst/>
          </a:prstGeom>
        </p:spPr>
        <p:txBody>
          <a:bodyPr>
            <a:spAutoFit/>
          </a:bodyPr>
          <a:lstStyle/>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3" action="ppaction://hlinksldjump"/>
              </a:rPr>
              <a:t>Latinum</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4" action="ppaction://hlinksldjump"/>
              </a:rPr>
              <a:t>Auslandsaufenthalt (2 Folien)</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5" action="ppaction://hlinksldjump"/>
              </a:rPr>
              <a:t>Unterrichtsausfall</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6" action="ppaction://hlinksldjump"/>
              </a:rPr>
              <a:t>Entschuldigungsformular (2 Folien)</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7" action="ppaction://hlinksldjump"/>
              </a:rPr>
              <a:t>Versäumen von Klausuren</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8" action="ppaction://hlinksldjump"/>
              </a:rPr>
              <a:t>Beurlaubungsformular</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9" action="ppaction://hlinksldjump"/>
              </a:rPr>
              <a:t>Parken</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10" action="ppaction://hlinksldjump"/>
              </a:rPr>
              <a:t>Rotary-Club</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11" action="ppaction://hlinksldjump"/>
              </a:rPr>
              <a:t>Informationspflicht</a:t>
            </a:r>
            <a:endParaRPr lang="de-DE" sz="2800" dirty="0">
              <a:latin typeface="Arial" charset="0"/>
            </a:endParaRPr>
          </a:p>
        </p:txBody>
      </p:sp>
      <p:sp>
        <p:nvSpPr>
          <p:cNvPr id="90116" name="Rechteck 3"/>
          <p:cNvSpPr>
            <a:spLocks noChangeArrowheads="1"/>
          </p:cNvSpPr>
          <p:nvPr/>
        </p:nvSpPr>
        <p:spPr bwMode="auto">
          <a:xfrm>
            <a:off x="6084888" y="6308725"/>
            <a:ext cx="2747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12" action="ppaction://hlinksldjump"/>
              </a:rPr>
              <a:t>zurück zur Seitenführung</a:t>
            </a:r>
            <a:endParaRPr lang="de-DE" altLang="de-DE" sz="18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115888"/>
            <a:ext cx="8229600" cy="1143000"/>
          </a:xfrm>
        </p:spPr>
        <p:txBody>
          <a:bodyPr/>
          <a:lstStyle/>
          <a:p>
            <a:pPr eaLnBrk="1" hangingPunct="1">
              <a:defRPr/>
            </a:pPr>
            <a:r>
              <a:rPr lang="de-DE" dirty="0">
                <a:solidFill>
                  <a:srgbClr val="FF0000"/>
                </a:solidFill>
                <a:effectLst>
                  <a:outerShdw blurRad="38100" dist="38100" dir="2700000" algn="tl">
                    <a:srgbClr val="000000"/>
                  </a:outerShdw>
                </a:effectLst>
              </a:rPr>
              <a:t>Latinum</a:t>
            </a:r>
          </a:p>
        </p:txBody>
      </p:sp>
      <p:sp>
        <p:nvSpPr>
          <p:cNvPr id="91139" name="Rectangle 4"/>
          <p:cNvSpPr>
            <a:spLocks noChangeArrowheads="1"/>
          </p:cNvSpPr>
          <p:nvPr/>
        </p:nvSpPr>
        <p:spPr bwMode="auto">
          <a:xfrm>
            <a:off x="5148263" y="6381750"/>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
        <p:nvSpPr>
          <p:cNvPr id="91140"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1141" name="Rectangle 3"/>
          <p:cNvSpPr txBox="1">
            <a:spLocks noChangeArrowheads="1"/>
          </p:cNvSpPr>
          <p:nvPr/>
        </p:nvSpPr>
        <p:spPr bwMode="auto">
          <a:xfrm>
            <a:off x="457200" y="1125538"/>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lnSpc>
                <a:spcPct val="90000"/>
              </a:lnSpc>
              <a:spcAft>
                <a:spcPts val="600"/>
              </a:spcAft>
              <a:buFont typeface="Wingdings" panose="05000000000000000000" pitchFamily="2" charset="2"/>
              <a:buNone/>
            </a:pPr>
            <a:r>
              <a:rPr lang="de-DE" altLang="de-DE" sz="2800"/>
              <a:t>	Zuerkennung mit dem Abiturzeugnis, Vermerk auf allen Abgangs- und Abschlusszeugnissen</a:t>
            </a:r>
          </a:p>
          <a:p>
            <a:pPr eaLnBrk="1" hangingPunct="1">
              <a:lnSpc>
                <a:spcPct val="90000"/>
              </a:lnSpc>
              <a:buFont typeface="Wingdings" panose="05000000000000000000" pitchFamily="2" charset="2"/>
              <a:buNone/>
            </a:pPr>
            <a:r>
              <a:rPr lang="de-DE" altLang="de-DE" sz="2800" b="1"/>
              <a:t>	Voraussetzungen</a:t>
            </a:r>
            <a:r>
              <a:rPr lang="de-DE" altLang="de-DE" sz="2800"/>
              <a:t>:</a:t>
            </a:r>
          </a:p>
          <a:p>
            <a:pPr eaLnBrk="1" hangingPunct="1">
              <a:lnSpc>
                <a:spcPct val="90000"/>
              </a:lnSpc>
              <a:buFontTx/>
              <a:buNone/>
            </a:pPr>
            <a:r>
              <a:rPr lang="de-DE" altLang="de-DE" sz="2800"/>
              <a:t>	-	Belegung des Faches von Klasse 6 bis zum 	Ende der Einführungsphase</a:t>
            </a:r>
          </a:p>
          <a:p>
            <a:pPr eaLnBrk="1" hangingPunct="1">
              <a:lnSpc>
                <a:spcPct val="90000"/>
              </a:lnSpc>
              <a:buFontTx/>
              <a:buNone/>
            </a:pPr>
            <a:r>
              <a:rPr lang="de-DE" altLang="de-DE" sz="2800"/>
              <a:t>	-	mindestens ausreichende Leistungen im 	Abschlusskurs (= 2. Halbjahr der Eph)</a:t>
            </a:r>
          </a:p>
          <a:p>
            <a:pPr eaLnBrk="1" hangingPunct="1">
              <a:lnSpc>
                <a:spcPct val="90000"/>
              </a:lnSpc>
              <a:buFontTx/>
              <a:buNone/>
            </a:pPr>
            <a:r>
              <a:rPr lang="de-DE" altLang="de-DE" sz="1200"/>
              <a:t>	</a:t>
            </a:r>
          </a:p>
          <a:p>
            <a:pPr eaLnBrk="1" hangingPunct="1">
              <a:lnSpc>
                <a:spcPct val="90000"/>
              </a:lnSpc>
              <a:buFontTx/>
              <a:buNone/>
            </a:pPr>
            <a:r>
              <a:rPr lang="de-DE" altLang="de-DE" sz="1200"/>
              <a:t>	</a:t>
            </a:r>
            <a:r>
              <a:rPr lang="de-DE" altLang="de-DE" sz="2400" b="1" u="sng">
                <a:solidFill>
                  <a:srgbClr val="0000FF"/>
                </a:solidFill>
              </a:rPr>
              <a:t>Beachte:</a:t>
            </a:r>
          </a:p>
          <a:p>
            <a:pPr algn="just" eaLnBrk="1" hangingPunct="1">
              <a:lnSpc>
                <a:spcPct val="90000"/>
              </a:lnSpc>
              <a:buFontTx/>
              <a:buNone/>
            </a:pPr>
            <a:r>
              <a:rPr lang="de-DE" altLang="de-DE" sz="2800"/>
              <a:t>	</a:t>
            </a:r>
            <a:r>
              <a:rPr lang="de-DE" altLang="de-DE" sz="2400"/>
              <a:t>Bei einem Auslandsaufenthalt während der gesamten Einführungsphase oder während des 2. Halbjahres der Eph erfolgt eine gesonderte Prüfung (Q1/II: Zentrale Klausur + mdl. Prüfung)</a:t>
            </a:r>
            <a:endParaRPr lang="de-DE" altLang="de-DE" sz="2800"/>
          </a:p>
          <a:p>
            <a:pPr eaLnBrk="1" hangingPunct="1">
              <a:lnSpc>
                <a:spcPct val="90000"/>
              </a:lnSpc>
              <a:buFont typeface="Wingdings" panose="05000000000000000000" pitchFamily="2" charset="2"/>
              <a:buNone/>
            </a:pPr>
            <a:endParaRPr lang="de-DE" altLang="de-DE" sz="20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188913"/>
            <a:ext cx="8229600" cy="863600"/>
          </a:xfrm>
        </p:spPr>
        <p:txBody>
          <a:bodyPr/>
          <a:lstStyle/>
          <a:p>
            <a:pPr eaLnBrk="1" hangingPunct="1">
              <a:defRPr/>
            </a:pPr>
            <a:r>
              <a:rPr lang="de-DE">
                <a:solidFill>
                  <a:srgbClr val="FF0000"/>
                </a:solidFill>
                <a:effectLst>
                  <a:outerShdw blurRad="38100" dist="38100" dir="2700000" algn="tl">
                    <a:srgbClr val="000000"/>
                  </a:outerShdw>
                </a:effectLst>
              </a:rPr>
              <a:t>Auslandsaufenthalt (1/2)</a:t>
            </a:r>
          </a:p>
        </p:txBody>
      </p:sp>
      <p:graphicFrame>
        <p:nvGraphicFramePr>
          <p:cNvPr id="148517" name="Group 37"/>
          <p:cNvGraphicFramePr>
            <a:graphicFrameLocks noGrp="1"/>
          </p:cNvGraphicFramePr>
          <p:nvPr>
            <p:ph idx="1"/>
          </p:nvPr>
        </p:nvGraphicFramePr>
        <p:xfrm>
          <a:off x="457200" y="1052513"/>
          <a:ext cx="8229600" cy="5334000"/>
        </p:xfrm>
        <a:graphic>
          <a:graphicData uri="http://schemas.openxmlformats.org/drawingml/2006/table">
            <a:tbl>
              <a:tblPr/>
              <a:tblGrid>
                <a:gridCol w="2776538">
                  <a:extLst>
                    <a:ext uri="{9D8B030D-6E8A-4147-A177-3AD203B41FA5}">
                      <a16:colId xmlns:a16="http://schemas.microsoft.com/office/drawing/2014/main" val="20000"/>
                    </a:ext>
                  </a:extLst>
                </a:gridCol>
                <a:gridCol w="2776537">
                  <a:extLst>
                    <a:ext uri="{9D8B030D-6E8A-4147-A177-3AD203B41FA5}">
                      <a16:colId xmlns:a16="http://schemas.microsoft.com/office/drawing/2014/main" val="20001"/>
                    </a:ext>
                  </a:extLst>
                </a:gridCol>
                <a:gridCol w="2676525">
                  <a:extLst>
                    <a:ext uri="{9D8B030D-6E8A-4147-A177-3AD203B41FA5}">
                      <a16:colId xmlns:a16="http://schemas.microsoft.com/office/drawing/2014/main" val="20002"/>
                    </a:ext>
                  </a:extLst>
                </a:gridCol>
              </a:tblGrid>
              <a:tr h="868363">
                <a:tc row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1"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Alternative 1</a:t>
                      </a:r>
                    </a:p>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0"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Nur für leistungsstarke </a:t>
                      </a:r>
                      <a:r>
                        <a:rPr kumimoji="0" lang="de-DE" sz="1900" b="0" i="0" u="none" strike="noStrike" cap="none" normalizeH="0" baseline="0" dirty="0" err="1">
                          <a:ln>
                            <a:noFill/>
                          </a:ln>
                          <a:solidFill>
                            <a:srgbClr val="000000"/>
                          </a:solidFill>
                          <a:effectLst>
                            <a:outerShdw blurRad="38100" dist="38100" dir="2700000" algn="tl">
                              <a:srgbClr val="FFFFFF"/>
                            </a:outerShdw>
                          </a:effectLst>
                          <a:latin typeface="Arial" charset="0"/>
                          <a:cs typeface="Times New Roman" pitchFamily="18" charset="0"/>
                        </a:rPr>
                        <a:t>SuS</a:t>
                      </a:r>
                      <a:r>
                        <a:rPr kumimoji="0" lang="de-DE" sz="1900" b="0"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0"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(VV 4.21zu § 4 APO-</a:t>
                      </a:r>
                      <a:r>
                        <a:rPr kumimoji="0" lang="de-DE" sz="1900" b="0" i="0" u="none" strike="noStrike" cap="none" normalizeH="0" baseline="0" dirty="0" err="1">
                          <a:ln>
                            <a:noFill/>
                          </a:ln>
                          <a:solidFill>
                            <a:srgbClr val="000000"/>
                          </a:solidFill>
                          <a:effectLst>
                            <a:outerShdw blurRad="38100" dist="38100" dir="2700000" algn="tl">
                              <a:srgbClr val="FFFFFF"/>
                            </a:outerShdw>
                          </a:effectLst>
                          <a:latin typeface="Arial" charset="0"/>
                          <a:cs typeface="Times New Roman" pitchFamily="18" charset="0"/>
                        </a:rPr>
                        <a:t>GOSt</a:t>
                      </a:r>
                      <a:r>
                        <a:rPr kumimoji="0" lang="de-DE" sz="1900" b="0"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0" i="0" u="none" strike="noStrike" cap="none" normalizeH="0" baseline="0" dirty="0">
                          <a:ln>
                            <a:noFill/>
                          </a:ln>
                          <a:solidFill>
                            <a:schemeClr val="tx1"/>
                          </a:solidFill>
                          <a:effectLst>
                            <a:outerShdw blurRad="38100" dist="38100" dir="2700000" algn="tl">
                              <a:srgbClr val="FFFFFF"/>
                            </a:outerShdw>
                          </a:effectLst>
                          <a:latin typeface="Arial" charset="0"/>
                          <a:cs typeface="Times New Roman" pitchFamily="18" charset="0"/>
                        </a:rPr>
                        <a:t>Mittlerer Schulabschluss nach Q 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Alternative 2</a:t>
                      </a:r>
                      <a:endParaRPr kumimoji="0" lang="de-DE" sz="1900" b="1"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Alternative 3</a:t>
                      </a:r>
                      <a:endParaRPr kumimoji="0" lang="de-DE" sz="1900" b="1"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582613">
                <a:tc vMerge="1">
                  <a:txBody>
                    <a:bodyPr/>
                    <a:lstStyle/>
                    <a:p>
                      <a:endParaRPr lang="de-DE"/>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413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1</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1</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542925">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1</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dirty="0">
                          <a:ln>
                            <a:noFill/>
                          </a:ln>
                          <a:solidFill>
                            <a:schemeClr val="tx1"/>
                          </a:solidFill>
                          <a:effectLst>
                            <a:outerShdw blurRad="38100" dist="38100" dir="2700000" algn="tl">
                              <a:srgbClr val="FFFFFF"/>
                            </a:outerShdw>
                          </a:effectLst>
                          <a:latin typeface="Arial" charset="0"/>
                          <a:cs typeface="Times New Roman" pitchFamily="18" charset="0"/>
                        </a:rPr>
                        <a:t>Eph</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27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Auslandsjahr</a:t>
                      </a:r>
                      <a:endParaRPr kumimoji="0" lang="de-DE" sz="2700" b="0"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3"/>
                  </a:ext>
                </a:extLst>
              </a:tr>
              <a:tr h="6175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27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Auslandsjahr</a:t>
                      </a:r>
                    </a:p>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5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Ggf. Latinumsbestimmungen beachten.</a:t>
                      </a:r>
                      <a:endParaRPr kumimoji="0" lang="de-DE" sz="1500" b="0"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27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Auslandsjahr</a:t>
                      </a:r>
                      <a:endParaRPr kumimoji="0" lang="de-DE" sz="2700" b="0"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dirty="0">
                          <a:ln>
                            <a:noFill/>
                          </a:ln>
                          <a:solidFill>
                            <a:schemeClr val="tx1"/>
                          </a:solidFill>
                          <a:effectLst>
                            <a:outerShdw blurRad="38100" dist="38100" dir="2700000" algn="tl">
                              <a:srgbClr val="FFFFFF"/>
                            </a:outerShdw>
                          </a:effectLst>
                          <a:latin typeface="Arial" charset="0"/>
                          <a:cs typeface="Times New Roman" pitchFamily="18" charset="0"/>
                        </a:rPr>
                        <a:t>Eph</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4"/>
                  </a:ext>
                </a:extLst>
              </a:tr>
              <a:tr h="409575">
                <a:tc grid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2400" b="1"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Sekundarstufe I (Klasse 9)</a:t>
                      </a:r>
                      <a:endParaRPr kumimoji="0" lang="de-DE" sz="2400" b="0" i="0" u="none" strike="noStrike" cap="none" normalizeH="0" baseline="0" dirty="0">
                        <a:ln>
                          <a:noFill/>
                        </a:ln>
                        <a:solidFill>
                          <a:schemeClr val="tx1"/>
                        </a:solidFill>
                        <a:effectLst>
                          <a:outerShdw blurRad="38100" dist="38100" dir="2700000" algn="tl">
                            <a:srgbClr val="FFFFFF"/>
                          </a:outerShdw>
                        </a:effectLst>
                        <a:latin typeface="Arial"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sp>
        <p:nvSpPr>
          <p:cNvPr id="92192"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2193" name="Rechteck 5"/>
          <p:cNvSpPr>
            <a:spLocks noChangeArrowheads="1"/>
          </p:cNvSpPr>
          <p:nvPr/>
        </p:nvSpPr>
        <p:spPr bwMode="auto">
          <a:xfrm>
            <a:off x="5148263" y="6443663"/>
            <a:ext cx="378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188913"/>
            <a:ext cx="8229600" cy="863600"/>
          </a:xfrm>
        </p:spPr>
        <p:txBody>
          <a:bodyPr/>
          <a:lstStyle/>
          <a:p>
            <a:pPr eaLnBrk="1" hangingPunct="1">
              <a:defRPr/>
            </a:pPr>
            <a:r>
              <a:rPr lang="de-DE" dirty="0">
                <a:solidFill>
                  <a:srgbClr val="FF0000"/>
                </a:solidFill>
                <a:effectLst>
                  <a:outerShdw blurRad="38100" dist="38100" dir="2700000" algn="tl">
                    <a:srgbClr val="000000">
                      <a:alpha val="43137"/>
                    </a:srgbClr>
                  </a:outerShdw>
                </a:effectLst>
              </a:rPr>
              <a:t>Auslandsaufenthalt (2/2)</a:t>
            </a:r>
          </a:p>
        </p:txBody>
      </p:sp>
      <p:sp>
        <p:nvSpPr>
          <p:cNvPr id="93187" name="Rectangle 34"/>
          <p:cNvSpPr>
            <a:spLocks noChangeArrowheads="1"/>
          </p:cNvSpPr>
          <p:nvPr/>
        </p:nvSpPr>
        <p:spPr bwMode="auto">
          <a:xfrm>
            <a:off x="323850" y="1201738"/>
            <a:ext cx="84963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714500" indent="-3429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b="1"/>
              <a:t>Bei halbjährigem Auslandsaufenthalt wird die Schullaufbahn nach Rückkehr im jeweils folgenden Halbjahr fortgesetzt</a:t>
            </a:r>
            <a:r>
              <a:rPr lang="de-DE" altLang="de-DE" sz="1800"/>
              <a:t>.</a:t>
            </a:r>
          </a:p>
          <a:p>
            <a:pPr algn="ctr" eaLnBrk="1" hangingPunct="1">
              <a:spcBef>
                <a:spcPct val="0"/>
              </a:spcBef>
              <a:buClrTx/>
              <a:buFontTx/>
              <a:buNone/>
            </a:pPr>
            <a:endParaRPr lang="de-DE" altLang="de-DE" sz="1800"/>
          </a:p>
          <a:p>
            <a:pPr algn="just" eaLnBrk="1" hangingPunct="1">
              <a:spcBef>
                <a:spcPct val="0"/>
              </a:spcBef>
              <a:buClrTx/>
              <a:buFontTx/>
              <a:buNone/>
            </a:pPr>
            <a:r>
              <a:rPr lang="de-DE" altLang="de-DE" sz="1800" b="1"/>
              <a:t>1. Halbjahr Eph:</a:t>
            </a:r>
            <a:r>
              <a:rPr lang="de-DE" altLang="de-DE" sz="1800"/>
              <a:t>	Mittlerer Schulabschluss und Latinum (bei Fortführung von 			Latein ab Klasse 6 und nach Rückkehr) können erworben 			werden durch Versetzung bzw. ausreichende Leistungen        			im Fach Latein.</a:t>
            </a:r>
          </a:p>
          <a:p>
            <a:pPr algn="ctr" eaLnBrk="1" hangingPunct="1">
              <a:spcBef>
                <a:spcPct val="0"/>
              </a:spcBef>
              <a:buClrTx/>
              <a:buFontTx/>
              <a:buNone/>
            </a:pPr>
            <a:endParaRPr lang="de-DE" altLang="de-DE" sz="1800"/>
          </a:p>
          <a:p>
            <a:pPr eaLnBrk="1" hangingPunct="1">
              <a:spcBef>
                <a:spcPct val="0"/>
              </a:spcBef>
              <a:buClrTx/>
              <a:buFontTx/>
              <a:buNone/>
            </a:pPr>
            <a:r>
              <a:rPr lang="de-DE" altLang="de-DE" sz="1800" b="1"/>
              <a:t>2. Halbjahr Eph:</a:t>
            </a:r>
            <a:r>
              <a:rPr lang="de-DE" altLang="de-DE" sz="1800"/>
              <a:t>	Erwerb des mittleren Schulabschlusses nach erfolgreichem 			Durchgang durch das 1. Jahr der Qualifikationsphase.</a:t>
            </a:r>
          </a:p>
          <a:p>
            <a:pPr lvl="3" eaLnBrk="1" hangingPunct="1">
              <a:spcBef>
                <a:spcPct val="0"/>
              </a:spcBef>
              <a:buClrTx/>
              <a:buSzTx/>
              <a:buFontTx/>
              <a:buNone/>
            </a:pPr>
            <a:r>
              <a:rPr lang="de-DE" altLang="de-DE" sz="1800"/>
              <a:t>		Für den Erwerb des Latinums (bei Latein ab Klasse 6) gelten 		die besonderen Bestimmungen für  den ganzjährigen 			Auslandsaufenthalt entsprechend (siehe „Latinum“).</a:t>
            </a:r>
          </a:p>
          <a:p>
            <a:pPr lvl="3" algn="ctr" eaLnBrk="1" hangingPunct="1">
              <a:spcBef>
                <a:spcPct val="0"/>
              </a:spcBef>
              <a:buClrTx/>
              <a:buSzTx/>
              <a:buFontTx/>
              <a:buNone/>
            </a:pPr>
            <a:endParaRPr lang="de-DE" altLang="de-DE" sz="1800"/>
          </a:p>
          <a:p>
            <a:pPr lvl="3" algn="ctr" eaLnBrk="1" hangingPunct="1">
              <a:spcBef>
                <a:spcPct val="0"/>
              </a:spcBef>
              <a:buClrTx/>
              <a:buSzTx/>
              <a:buFontTx/>
              <a:buNone/>
            </a:pPr>
            <a:endParaRPr lang="de-DE" altLang="de-DE" sz="1800"/>
          </a:p>
          <a:p>
            <a:pPr lvl="3" algn="ctr" eaLnBrk="1" hangingPunct="1">
              <a:spcBef>
                <a:spcPct val="0"/>
              </a:spcBef>
              <a:buClrTx/>
              <a:buSzTx/>
              <a:buFontTx/>
              <a:buNone/>
            </a:pPr>
            <a:endParaRPr lang="de-DE" altLang="de-DE" sz="1800"/>
          </a:p>
          <a:p>
            <a:pPr lvl="3" algn="ctr" eaLnBrk="1" hangingPunct="1">
              <a:spcBef>
                <a:spcPct val="0"/>
              </a:spcBef>
              <a:buClrTx/>
              <a:buSzTx/>
              <a:buFontTx/>
              <a:buNone/>
            </a:pPr>
            <a:endParaRPr lang="de-DE" altLang="de-DE" sz="1800"/>
          </a:p>
        </p:txBody>
      </p:sp>
      <p:sp>
        <p:nvSpPr>
          <p:cNvPr id="93188"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3189" name="Rechteck 5"/>
          <p:cNvSpPr>
            <a:spLocks noChangeArrowheads="1"/>
          </p:cNvSpPr>
          <p:nvPr/>
        </p:nvSpPr>
        <p:spPr bwMode="auto">
          <a:xfrm>
            <a:off x="5076825" y="6308725"/>
            <a:ext cx="378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solidFill>
                  <a:srgbClr val="FF0000"/>
                </a:solidFill>
                <a:effectLst>
                  <a:outerShdw blurRad="38100" dist="38100" dir="2700000" algn="tl">
                    <a:srgbClr val="000000">
                      <a:alpha val="43137"/>
                    </a:srgbClr>
                  </a:outerShdw>
                </a:effectLst>
              </a:rPr>
              <a:t>Unterrichtsausfall</a:t>
            </a:r>
          </a:p>
        </p:txBody>
      </p:sp>
      <p:sp>
        <p:nvSpPr>
          <p:cNvPr id="3" name="Inhaltsplatzhalter 2"/>
          <p:cNvSpPr>
            <a:spLocks noGrp="1"/>
          </p:cNvSpPr>
          <p:nvPr>
            <p:ph idx="1"/>
          </p:nvPr>
        </p:nvSpPr>
        <p:spPr/>
        <p:txBody>
          <a:bodyPr/>
          <a:lstStyle/>
          <a:p>
            <a:pPr marL="0" indent="0" algn="just">
              <a:buFont typeface="Wingdings" panose="05000000000000000000" pitchFamily="2" charset="2"/>
              <a:buNone/>
              <a:defRPr/>
            </a:pPr>
            <a:r>
              <a:rPr lang="de-DE" sz="2400" dirty="0"/>
              <a:t>Kurzfristiger Unterrichtsausfall wird in der Sekundarstufe II nicht vertreten. Auf dem Vertretungsplan wird der Vermerk „selbst organisiertes Lernen“ (SOL) eingetragen. Die Schülerinnen und Schüler der Sekundarstufe II haben in einem solchen Falle die </a:t>
            </a:r>
            <a:r>
              <a:rPr lang="de-DE" sz="2400" b="1" dirty="0"/>
              <a:t>Verpflichtung</a:t>
            </a:r>
            <a:r>
              <a:rPr lang="de-DE" sz="2400" dirty="0"/>
              <a:t>, sich nach Aufgaben zu erkundigen (Schaukasten Oberstufe, Oberstufenbüro, Sekretariat) und diese zu bearbeiten. Dazu steht den Schülerinnen und Schülern auch das Selbstlernzentrum zur Verfügung. Eine Anwesenheit in der Schule ist in der Regel nicht zwingend notwendig.</a:t>
            </a:r>
          </a:p>
          <a:p>
            <a:pPr marL="0" indent="0" algn="just">
              <a:buFont typeface="Wingdings" panose="05000000000000000000" pitchFamily="2" charset="2"/>
              <a:buNone/>
              <a:defRPr/>
            </a:pPr>
            <a:r>
              <a:rPr lang="de-DE" sz="2400" dirty="0"/>
              <a:t>Bei längerem Unterrichtsausfall wird auch in der Sekundarstufe II Vertretungsunterricht erteilt.</a:t>
            </a:r>
          </a:p>
        </p:txBody>
      </p:sp>
      <p:sp>
        <p:nvSpPr>
          <p:cNvPr id="94212" name="Rechteck 3"/>
          <p:cNvSpPr>
            <a:spLocks noChangeArrowheads="1"/>
          </p:cNvSpPr>
          <p:nvPr/>
        </p:nvSpPr>
        <p:spPr bwMode="auto">
          <a:xfrm>
            <a:off x="5148263" y="6237288"/>
            <a:ext cx="378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r>
              <a:rPr lang="de-DE" altLang="de-DE" sz="1800">
                <a:hlinkClick r:id="rId4" action="ppaction://hlinksldjump"/>
              </a:rPr>
              <a:t>“</a:t>
            </a:r>
            <a:endParaRPr lang="de-DE" altLang="de-DE"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Fächerangebot am VGK</a:t>
            </a:r>
          </a:p>
        </p:txBody>
      </p:sp>
      <p:sp>
        <p:nvSpPr>
          <p:cNvPr id="11267" name="Rectangle 3"/>
          <p:cNvSpPr>
            <a:spLocks noGrp="1" noChangeArrowheads="1"/>
          </p:cNvSpPr>
          <p:nvPr>
            <p:ph type="body" idx="1"/>
          </p:nvPr>
        </p:nvSpPr>
        <p:spPr>
          <a:xfrm>
            <a:off x="468313" y="1268413"/>
            <a:ext cx="8229600" cy="4533900"/>
          </a:xfrm>
        </p:spPr>
        <p:txBody>
          <a:bodyPr/>
          <a:lstStyle/>
          <a:p>
            <a:pPr eaLnBrk="1" hangingPunct="1">
              <a:lnSpc>
                <a:spcPct val="80000"/>
              </a:lnSpc>
              <a:buFont typeface="Wingdings" panose="05000000000000000000" pitchFamily="2" charset="2"/>
              <a:buNone/>
            </a:pPr>
            <a:r>
              <a:rPr lang="de-DE" altLang="de-DE" sz="2100" b="1">
                <a:solidFill>
                  <a:srgbClr val="0000CC"/>
                </a:solidFill>
                <a:effectLst/>
              </a:rPr>
              <a:t>I	Das sprachlich-literarisch-künstlerische Aufgabenfeld</a:t>
            </a:r>
          </a:p>
          <a:p>
            <a:pPr eaLnBrk="1" hangingPunct="1">
              <a:lnSpc>
                <a:spcPct val="80000"/>
              </a:lnSpc>
              <a:buFont typeface="Wingdings" panose="05000000000000000000" pitchFamily="2" charset="2"/>
              <a:buNone/>
            </a:pPr>
            <a:r>
              <a:rPr lang="de-DE" altLang="de-DE" sz="1000" b="1">
                <a:effectLst/>
              </a:rPr>
              <a:t>	</a:t>
            </a:r>
            <a:r>
              <a:rPr lang="de-DE" altLang="de-DE" sz="1800" b="1">
                <a:effectLst/>
              </a:rPr>
              <a:t>Deutsch	Englisch	Französisch	Latein </a:t>
            </a:r>
          </a:p>
          <a:p>
            <a:pPr eaLnBrk="1" hangingPunct="1">
              <a:lnSpc>
                <a:spcPct val="80000"/>
              </a:lnSpc>
              <a:buFont typeface="Wingdings" panose="05000000000000000000" pitchFamily="2" charset="2"/>
              <a:buNone/>
            </a:pPr>
            <a:r>
              <a:rPr lang="de-DE" altLang="de-DE" sz="1800" b="1">
                <a:effectLst/>
              </a:rPr>
              <a:t>	Spanisch </a:t>
            </a:r>
            <a:r>
              <a:rPr lang="de-DE" altLang="de-DE" sz="1800">
                <a:effectLst/>
              </a:rPr>
              <a:t>(neu einsetzende FS ab Einführungsphase) </a:t>
            </a:r>
          </a:p>
          <a:p>
            <a:pPr eaLnBrk="1" hangingPunct="1">
              <a:lnSpc>
                <a:spcPct val="80000"/>
              </a:lnSpc>
              <a:buFont typeface="Wingdings" panose="05000000000000000000" pitchFamily="2" charset="2"/>
              <a:buNone/>
            </a:pPr>
            <a:r>
              <a:rPr lang="de-DE" altLang="de-DE" sz="1800">
                <a:effectLst/>
              </a:rPr>
              <a:t>	</a:t>
            </a:r>
            <a:r>
              <a:rPr lang="de-DE" altLang="de-DE" sz="1800" b="1">
                <a:effectLst/>
              </a:rPr>
              <a:t>Kunst	Musik		Literatur </a:t>
            </a:r>
            <a:r>
              <a:rPr lang="de-DE" altLang="de-DE" sz="1800">
                <a:effectLst/>
              </a:rPr>
              <a:t>(in Q1)</a:t>
            </a:r>
          </a:p>
          <a:p>
            <a:pPr eaLnBrk="1" hangingPunct="1">
              <a:lnSpc>
                <a:spcPct val="80000"/>
              </a:lnSpc>
              <a:buFont typeface="Wingdings" panose="05000000000000000000" pitchFamily="2" charset="2"/>
              <a:buNone/>
            </a:pPr>
            <a:endParaRPr lang="de-DE" altLang="de-DE" sz="1800">
              <a:effectLst/>
            </a:endParaRPr>
          </a:p>
          <a:p>
            <a:pPr eaLnBrk="1" hangingPunct="1">
              <a:lnSpc>
                <a:spcPct val="80000"/>
              </a:lnSpc>
              <a:buFont typeface="Wingdings" panose="05000000000000000000" pitchFamily="2" charset="2"/>
              <a:buNone/>
            </a:pPr>
            <a:r>
              <a:rPr lang="de-DE" altLang="de-DE" sz="2100" b="1">
                <a:solidFill>
                  <a:srgbClr val="FFFF00"/>
                </a:solidFill>
                <a:effectLst/>
              </a:rPr>
              <a:t>II</a:t>
            </a:r>
            <a:r>
              <a:rPr lang="de-DE" altLang="de-DE" sz="2100">
                <a:solidFill>
                  <a:srgbClr val="FFFF00"/>
                </a:solidFill>
                <a:effectLst/>
              </a:rPr>
              <a:t>	</a:t>
            </a:r>
            <a:r>
              <a:rPr lang="de-DE" altLang="de-DE" sz="2100" b="1">
                <a:solidFill>
                  <a:srgbClr val="FFFF00"/>
                </a:solidFill>
                <a:effectLst/>
              </a:rPr>
              <a:t>Das gesellschaftswissenschaftliche Aufgabenfeld</a:t>
            </a:r>
          </a:p>
          <a:p>
            <a:pPr eaLnBrk="1" hangingPunct="1">
              <a:lnSpc>
                <a:spcPct val="80000"/>
              </a:lnSpc>
              <a:buFont typeface="Wingdings" panose="05000000000000000000" pitchFamily="2" charset="2"/>
              <a:buNone/>
            </a:pPr>
            <a:r>
              <a:rPr lang="de-DE" altLang="de-DE" sz="1400" b="1">
                <a:effectLst/>
              </a:rPr>
              <a:t>	</a:t>
            </a:r>
            <a:r>
              <a:rPr lang="de-DE" altLang="de-DE" sz="1800" b="1">
                <a:effectLst/>
              </a:rPr>
              <a:t>Erdkunde	Erziehungswissenschaften 	Geschichte	 Sozialwissenschaften</a:t>
            </a:r>
          </a:p>
          <a:p>
            <a:pPr eaLnBrk="1" hangingPunct="1">
              <a:lnSpc>
                <a:spcPct val="80000"/>
              </a:lnSpc>
              <a:buFont typeface="Wingdings" panose="05000000000000000000" pitchFamily="2" charset="2"/>
              <a:buNone/>
            </a:pPr>
            <a:endParaRPr lang="de-DE" altLang="de-DE" sz="1800" b="1">
              <a:effectLst/>
            </a:endParaRPr>
          </a:p>
          <a:p>
            <a:pPr eaLnBrk="1" hangingPunct="1">
              <a:lnSpc>
                <a:spcPct val="80000"/>
              </a:lnSpc>
              <a:buFont typeface="Wingdings" panose="05000000000000000000" pitchFamily="2" charset="2"/>
              <a:buNone/>
            </a:pPr>
            <a:r>
              <a:rPr lang="de-DE" altLang="de-DE" sz="2100" b="1">
                <a:solidFill>
                  <a:srgbClr val="008000"/>
                </a:solidFill>
                <a:effectLst/>
              </a:rPr>
              <a:t>III	Das mathematisch-naturwissenschaftliche Aufgabenfeld</a:t>
            </a:r>
          </a:p>
          <a:p>
            <a:pPr eaLnBrk="1" hangingPunct="1">
              <a:lnSpc>
                <a:spcPct val="80000"/>
              </a:lnSpc>
              <a:buFont typeface="Wingdings" panose="05000000000000000000" pitchFamily="2" charset="2"/>
              <a:buNone/>
            </a:pPr>
            <a:r>
              <a:rPr lang="de-DE" altLang="de-DE" sz="1400" b="1">
                <a:effectLst/>
              </a:rPr>
              <a:t>	</a:t>
            </a:r>
            <a:r>
              <a:rPr lang="de-DE" altLang="de-DE" sz="1800" b="1">
                <a:effectLst/>
              </a:rPr>
              <a:t>Mathematik	Physik		Biologie		Chemie</a:t>
            </a:r>
          </a:p>
          <a:p>
            <a:pPr eaLnBrk="1" hangingPunct="1">
              <a:lnSpc>
                <a:spcPct val="80000"/>
              </a:lnSpc>
              <a:buFont typeface="Wingdings" panose="05000000000000000000" pitchFamily="2" charset="2"/>
              <a:buNone/>
            </a:pPr>
            <a:r>
              <a:rPr lang="de-DE" altLang="de-DE" sz="1800" b="1">
                <a:effectLst/>
              </a:rPr>
              <a:t>	Informatik</a:t>
            </a:r>
          </a:p>
          <a:p>
            <a:pPr eaLnBrk="1" hangingPunct="1">
              <a:lnSpc>
                <a:spcPct val="80000"/>
              </a:lnSpc>
              <a:buFont typeface="Wingdings" panose="05000000000000000000" pitchFamily="2" charset="2"/>
              <a:buNone/>
            </a:pPr>
            <a:endParaRPr lang="de-DE" altLang="de-DE" sz="1800" b="1">
              <a:effectLst/>
            </a:endParaRPr>
          </a:p>
          <a:p>
            <a:pPr eaLnBrk="1" hangingPunct="1">
              <a:lnSpc>
                <a:spcPct val="80000"/>
              </a:lnSpc>
              <a:buFont typeface="Wingdings" panose="05000000000000000000" pitchFamily="2" charset="2"/>
              <a:buNone/>
            </a:pPr>
            <a:r>
              <a:rPr lang="de-DE" altLang="de-DE" sz="1800" b="1">
                <a:effectLst/>
              </a:rPr>
              <a:t>	</a:t>
            </a:r>
            <a:r>
              <a:rPr lang="de-DE" altLang="de-DE" sz="1800" b="1">
                <a:solidFill>
                  <a:srgbClr val="FF3300"/>
                </a:solidFill>
                <a:effectLst/>
              </a:rPr>
              <a:t>Religion (oder Philosophie)</a:t>
            </a:r>
            <a:endParaRPr lang="de-DE" altLang="de-DE" sz="1800">
              <a:solidFill>
                <a:srgbClr val="FF3300"/>
              </a:solidFill>
              <a:effectLst/>
            </a:endParaRPr>
          </a:p>
          <a:p>
            <a:pPr eaLnBrk="1" hangingPunct="1">
              <a:lnSpc>
                <a:spcPct val="80000"/>
              </a:lnSpc>
              <a:buFont typeface="Wingdings" panose="05000000000000000000" pitchFamily="2" charset="2"/>
              <a:buNone/>
            </a:pPr>
            <a:endParaRPr lang="de-DE" altLang="de-DE" sz="1800">
              <a:effectLst/>
            </a:endParaRPr>
          </a:p>
          <a:p>
            <a:pPr eaLnBrk="1" hangingPunct="1">
              <a:lnSpc>
                <a:spcPct val="80000"/>
              </a:lnSpc>
              <a:buFont typeface="Wingdings" panose="05000000000000000000" pitchFamily="2" charset="2"/>
              <a:buNone/>
            </a:pPr>
            <a:r>
              <a:rPr lang="de-DE" altLang="de-DE" sz="1800">
                <a:effectLst/>
              </a:rPr>
              <a:t>	</a:t>
            </a:r>
            <a:r>
              <a:rPr lang="de-DE" altLang="de-DE" sz="1800" b="1">
                <a:solidFill>
                  <a:srgbClr val="FF3300"/>
                </a:solidFill>
                <a:effectLst/>
              </a:rPr>
              <a:t>Sport</a:t>
            </a:r>
          </a:p>
        </p:txBody>
      </p:sp>
      <p:sp>
        <p:nvSpPr>
          <p:cNvPr id="11268"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1269"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15888"/>
            <a:ext cx="8229600" cy="1143000"/>
          </a:xfrm>
        </p:spPr>
        <p:txBody>
          <a:bodyPr/>
          <a:lstStyle/>
          <a:p>
            <a:pPr eaLnBrk="1" hangingPunct="1">
              <a:defRPr/>
            </a:pPr>
            <a:r>
              <a:rPr lang="de-DE">
                <a:solidFill>
                  <a:srgbClr val="FF0000"/>
                </a:solidFill>
                <a:effectLst>
                  <a:outerShdw blurRad="38100" dist="38100" dir="2700000" algn="tl">
                    <a:srgbClr val="000000"/>
                  </a:outerShdw>
                </a:effectLst>
              </a:rPr>
              <a:t>Entschuldigungsformular</a:t>
            </a:r>
          </a:p>
        </p:txBody>
      </p:sp>
      <p:sp>
        <p:nvSpPr>
          <p:cNvPr id="95235"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pic>
        <p:nvPicPr>
          <p:cNvPr id="95236" name="Picture 6" descr="C:\Users\Oliver Schulte\Documents\Scan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125538"/>
            <a:ext cx="3960813"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hteck 5"/>
          <p:cNvSpPr>
            <a:spLocks noChangeArrowheads="1"/>
          </p:cNvSpPr>
          <p:nvPr/>
        </p:nvSpPr>
        <p:spPr bwMode="auto">
          <a:xfrm>
            <a:off x="5148263" y="6381750"/>
            <a:ext cx="378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4" action="ppaction://hlinksldjump"/>
              </a:rPr>
              <a:t>zurück zu „Weitere Bestimmungen“</a:t>
            </a:r>
            <a:endParaRPr lang="de-DE" altLang="de-DE" sz="1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Merke:</a:t>
            </a:r>
          </a:p>
        </p:txBody>
      </p:sp>
      <p:sp>
        <p:nvSpPr>
          <p:cNvPr id="96259"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6260" name="Rechteck 5"/>
          <p:cNvSpPr>
            <a:spLocks noChangeArrowheads="1"/>
          </p:cNvSpPr>
          <p:nvPr/>
        </p:nvSpPr>
        <p:spPr bwMode="auto">
          <a:xfrm>
            <a:off x="5148263" y="6372225"/>
            <a:ext cx="378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
        <p:nvSpPr>
          <p:cNvPr id="7" name="Rectangle 3"/>
          <p:cNvSpPr txBox="1">
            <a:spLocks noChangeArrowheads="1"/>
          </p:cNvSpPr>
          <p:nvPr/>
        </p:nvSpPr>
        <p:spPr bwMode="auto">
          <a:xfrm>
            <a:off x="457200" y="1484313"/>
            <a:ext cx="8229600" cy="4897437"/>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algn="just" eaLnBrk="1" hangingPunct="1">
              <a:buFontTx/>
              <a:buNone/>
              <a:defRPr/>
            </a:pPr>
            <a:r>
              <a:rPr lang="de-DE" altLang="de-DE" sz="2000" kern="0" dirty="0">
                <a:effectLst/>
              </a:rPr>
              <a:t>-	</a:t>
            </a:r>
            <a:r>
              <a:rPr lang="de-DE" altLang="de-DE" sz="1600" kern="0" dirty="0">
                <a:effectLst/>
              </a:rPr>
              <a:t>Bis zur Volljährigkeit der Schülerinnen und Schüler ist die Unterschrift eines Erziehungsberechtigten auf dem Entschuldigungsformular notwendig.</a:t>
            </a:r>
          </a:p>
          <a:p>
            <a:pPr algn="just" eaLnBrk="1" hangingPunct="1">
              <a:buFontTx/>
              <a:buNone/>
              <a:defRPr/>
            </a:pPr>
            <a:r>
              <a:rPr lang="de-DE" altLang="de-DE" sz="1600" kern="0" dirty="0">
                <a:effectLst/>
              </a:rPr>
              <a:t>-	Das Entschuldigungsformular ist nach der Gegenzeichnung durch die Lehrerinnen und Lehrer von den Schülerinnen und Schülern sorgfältig aufzubewahren.</a:t>
            </a:r>
          </a:p>
          <a:p>
            <a:pPr algn="just" eaLnBrk="1" hangingPunct="1">
              <a:buFontTx/>
              <a:buNone/>
              <a:defRPr/>
            </a:pPr>
            <a:r>
              <a:rPr lang="de-DE" altLang="de-DE" sz="1600" kern="0" dirty="0">
                <a:effectLst/>
              </a:rPr>
              <a:t>-	Unentschuldigte Fehlstunden müssen per Gesetz auf den Laufbahnbescheinigungen und Zeugnissen (nicht: Abgangszeugnissen) ausgewiesen werden.</a:t>
            </a:r>
          </a:p>
          <a:p>
            <a:pPr algn="just" eaLnBrk="1" hangingPunct="1">
              <a:buFontTx/>
              <a:buNone/>
              <a:defRPr/>
            </a:pPr>
            <a:r>
              <a:rPr lang="de-DE" altLang="de-DE" sz="1600" kern="0" dirty="0">
                <a:effectLst/>
              </a:rPr>
              <a:t>-	Schülerinnen und Schüler, die häufig fehlen, können durch die Schule verpflichtet werden, jede krankheitsbedingte Fehlstunde per Attest nachzuweisen.</a:t>
            </a:r>
          </a:p>
          <a:p>
            <a:pPr algn="just" eaLnBrk="1" hangingPunct="1">
              <a:buFont typeface="Wingdings" panose="05000000000000000000" pitchFamily="2" charset="2"/>
              <a:buNone/>
              <a:defRPr/>
            </a:pPr>
            <a:r>
              <a:rPr lang="de-DE" altLang="de-DE" sz="1600" kern="0" dirty="0">
                <a:effectLst/>
              </a:rPr>
              <a:t>-	Wenn eine nicht mehr schulpflichtige Schülerin oder ein nicht mehr schulpflichtiger Schüler trotz schriftlicher Erinnerung seitens der Schule ununterbrochen 20 Unterrichts</a:t>
            </a:r>
            <a:r>
              <a:rPr lang="de-DE" altLang="de-DE" sz="1600" u="sng" kern="0" dirty="0">
                <a:effectLst/>
              </a:rPr>
              <a:t>tage</a:t>
            </a:r>
            <a:r>
              <a:rPr lang="de-DE" altLang="de-DE" sz="1600" kern="0" dirty="0">
                <a:effectLst/>
              </a:rPr>
              <a:t> unentschuldigt fehlt, endet das Schulverhältnis.</a:t>
            </a:r>
          </a:p>
          <a:p>
            <a:pPr algn="just" eaLnBrk="1" hangingPunct="1">
              <a:buFont typeface="Wingdings" panose="05000000000000000000" pitchFamily="2" charset="2"/>
              <a:buNone/>
              <a:defRPr/>
            </a:pPr>
            <a:r>
              <a:rPr lang="de-DE" altLang="de-DE" sz="1600" kern="0" dirty="0">
                <a:effectLst/>
              </a:rPr>
              <a:t>-	Wenn von volljährigen nicht mehr schulpflichtigen Schülerinnen und Schülern innerhalb eines Zeitraumes von 30 Tagen insgesamt mind. 20 Unterrichts</a:t>
            </a:r>
            <a:r>
              <a:rPr lang="de-DE" altLang="de-DE" sz="1600" u="sng" kern="0" dirty="0">
                <a:effectLst/>
              </a:rPr>
              <a:t>stunden</a:t>
            </a:r>
            <a:r>
              <a:rPr lang="de-DE" altLang="de-DE" sz="1600" kern="0" dirty="0">
                <a:effectLst/>
              </a:rPr>
              <a:t> unentschuldigt versäumt wurden, kann die Schule das Schulverhältnis unmittelbar aufheben. Für schulpflichtige Schülerinnen und Schüler sind andere Maßnahmen zu ergreifen, z. B. pädagogische Maßnahmen, Bußgeld, Ordnungsmaßnahmen.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Versäumen von Klausuren</a:t>
            </a:r>
          </a:p>
        </p:txBody>
      </p:sp>
      <p:sp>
        <p:nvSpPr>
          <p:cNvPr id="96259" name="Rectangle 3"/>
          <p:cNvSpPr>
            <a:spLocks noGrp="1" noChangeArrowheads="1"/>
          </p:cNvSpPr>
          <p:nvPr>
            <p:ph type="body" idx="1"/>
          </p:nvPr>
        </p:nvSpPr>
        <p:spPr/>
        <p:txBody>
          <a:bodyPr/>
          <a:lstStyle/>
          <a:p>
            <a:pPr algn="just" eaLnBrk="1" hangingPunct="1">
              <a:buFont typeface="Wingdings" panose="05000000000000000000" pitchFamily="2" charset="2"/>
              <a:buNone/>
              <a:defRPr/>
            </a:pPr>
            <a:r>
              <a:rPr lang="de-DE" sz="2400" dirty="0">
                <a:effectLst/>
              </a:rPr>
              <a:t>	Das Fehlen einer Schülerin bzw. eines Schülers muss </a:t>
            </a:r>
            <a:r>
              <a:rPr lang="de-DE" sz="2400" dirty="0">
                <a:solidFill>
                  <a:srgbClr val="0000FF"/>
                </a:solidFill>
                <a:effectLst/>
              </a:rPr>
              <a:t>telefonisch vor Klausurbeginn </a:t>
            </a:r>
            <a:r>
              <a:rPr lang="de-DE" sz="2400" dirty="0">
                <a:effectLst/>
              </a:rPr>
              <a:t>entschuldigt werden und </a:t>
            </a:r>
            <a:r>
              <a:rPr lang="de-DE" sz="2400" b="1" dirty="0">
                <a:solidFill>
                  <a:srgbClr val="FF610B"/>
                </a:solidFill>
                <a:effectLst/>
              </a:rPr>
              <a:t>unverzüglich</a:t>
            </a:r>
            <a:r>
              <a:rPr lang="de-DE" sz="2400" dirty="0">
                <a:effectLst/>
              </a:rPr>
              <a:t> </a:t>
            </a:r>
            <a:r>
              <a:rPr lang="de-DE" sz="2400" b="1" dirty="0"/>
              <a:t>(</a:t>
            </a:r>
            <a:r>
              <a:rPr lang="de-DE" sz="2400" b="1" u="sng" dirty="0"/>
              <a:t>innerhalb von 48 Stunden</a:t>
            </a:r>
            <a:r>
              <a:rPr lang="de-DE" sz="2400" b="1" dirty="0"/>
              <a:t>) durch schriftliche Mitteilung eines Erziehungsberechtigten (z. B. „Krankheit“) </a:t>
            </a:r>
            <a:r>
              <a:rPr lang="de-DE" sz="2400" dirty="0">
                <a:effectLst/>
              </a:rPr>
              <a:t>belegt werden. </a:t>
            </a:r>
          </a:p>
          <a:p>
            <a:pPr algn="just" eaLnBrk="1" hangingPunct="1">
              <a:buFont typeface="Wingdings" panose="05000000000000000000" pitchFamily="2" charset="2"/>
              <a:buNone/>
              <a:defRPr/>
            </a:pPr>
            <a:r>
              <a:rPr lang="de-DE" sz="2400">
                <a:effectLst/>
              </a:rPr>
              <a:t>	</a:t>
            </a:r>
            <a:r>
              <a:rPr lang="de-DE" sz="2400">
                <a:solidFill>
                  <a:srgbClr val="0000FF"/>
                </a:solidFill>
                <a:effectLst/>
              </a:rPr>
              <a:t>Zuwiderhandlung </a:t>
            </a:r>
            <a:r>
              <a:rPr lang="de-DE" sz="2400" dirty="0">
                <a:solidFill>
                  <a:srgbClr val="0000FF"/>
                </a:solidFill>
                <a:effectLst/>
              </a:rPr>
              <a:t>verhindert die Berechtigung zum Nachschreiben</a:t>
            </a:r>
            <a:r>
              <a:rPr lang="de-DE" sz="2400" dirty="0">
                <a:effectLst/>
              </a:rPr>
              <a:t>; die versäumte Klausur wird dann als </a:t>
            </a:r>
            <a:r>
              <a:rPr lang="de-DE" sz="2400" dirty="0">
                <a:solidFill>
                  <a:srgbClr val="0000FF"/>
                </a:solidFill>
                <a:effectLst/>
              </a:rPr>
              <a:t>ungenügende Leistung</a:t>
            </a:r>
            <a:r>
              <a:rPr lang="de-DE" sz="2400" dirty="0">
                <a:effectLst/>
              </a:rPr>
              <a:t> gewertet.</a:t>
            </a:r>
          </a:p>
          <a:p>
            <a:pPr algn="just" eaLnBrk="1" hangingPunct="1">
              <a:buFont typeface="Wingdings" panose="05000000000000000000" pitchFamily="2" charset="2"/>
              <a:buNone/>
              <a:defRPr/>
            </a:pPr>
            <a:r>
              <a:rPr lang="de-DE" sz="2400" dirty="0">
                <a:effectLst/>
              </a:rPr>
              <a:t>	Führerscheintermine und ähnliche verschiebbare Anlässe entschuldigen das Fehlen bei Klausuren nicht.</a:t>
            </a:r>
          </a:p>
        </p:txBody>
      </p:sp>
      <p:sp>
        <p:nvSpPr>
          <p:cNvPr id="97284"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7285" name="Rechteck 5"/>
          <p:cNvSpPr>
            <a:spLocks noChangeArrowheads="1"/>
          </p:cNvSpPr>
          <p:nvPr/>
        </p:nvSpPr>
        <p:spPr bwMode="auto">
          <a:xfrm>
            <a:off x="5076825" y="6372225"/>
            <a:ext cx="378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15888"/>
            <a:ext cx="8229600" cy="1143000"/>
          </a:xfrm>
        </p:spPr>
        <p:txBody>
          <a:bodyPr/>
          <a:lstStyle/>
          <a:p>
            <a:pPr eaLnBrk="1" hangingPunct="1">
              <a:defRPr/>
            </a:pPr>
            <a:r>
              <a:rPr lang="de-DE">
                <a:solidFill>
                  <a:srgbClr val="FF0000"/>
                </a:solidFill>
                <a:effectLst>
                  <a:outerShdw blurRad="38100" dist="38100" dir="2700000" algn="tl">
                    <a:srgbClr val="000000"/>
                  </a:outerShdw>
                </a:effectLst>
              </a:rPr>
              <a:t>Beurlaubungsformular</a:t>
            </a:r>
          </a:p>
        </p:txBody>
      </p:sp>
      <p:sp>
        <p:nvSpPr>
          <p:cNvPr id="98307"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8309" name="Rechteck 5"/>
          <p:cNvSpPr>
            <a:spLocks noChangeArrowheads="1"/>
          </p:cNvSpPr>
          <p:nvPr/>
        </p:nvSpPr>
        <p:spPr bwMode="auto">
          <a:xfrm>
            <a:off x="5148263" y="6372225"/>
            <a:ext cx="378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pic>
        <p:nvPicPr>
          <p:cNvPr id="6" name="Grafik 5"/>
          <p:cNvPicPr>
            <a:picLocks noChangeAspect="1"/>
          </p:cNvPicPr>
          <p:nvPr/>
        </p:nvPicPr>
        <p:blipFill>
          <a:blip r:embed="rId4"/>
          <a:stretch>
            <a:fillRect/>
          </a:stretch>
        </p:blipFill>
        <p:spPr>
          <a:xfrm>
            <a:off x="2673194" y="1052736"/>
            <a:ext cx="3789158" cy="5319489"/>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Parken</a:t>
            </a:r>
          </a:p>
        </p:txBody>
      </p:sp>
      <p:sp>
        <p:nvSpPr>
          <p:cNvPr id="99331"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9332" name="Rechteck 5"/>
          <p:cNvSpPr>
            <a:spLocks noChangeArrowheads="1"/>
          </p:cNvSpPr>
          <p:nvPr/>
        </p:nvSpPr>
        <p:spPr bwMode="auto">
          <a:xfrm>
            <a:off x="5076825" y="6372225"/>
            <a:ext cx="378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
        <p:nvSpPr>
          <p:cNvPr id="7" name="Rectangle 3"/>
          <p:cNvSpPr txBox="1">
            <a:spLocks noChangeArrowheads="1"/>
          </p:cNvSpPr>
          <p:nvPr/>
        </p:nvSpPr>
        <p:spPr bwMode="auto">
          <a:xfrm>
            <a:off x="457200" y="1600200"/>
            <a:ext cx="8229600" cy="45339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eaLnBrk="1" hangingPunct="1">
              <a:buFont typeface="Wingdings" panose="05000000000000000000" pitchFamily="2" charset="2"/>
              <a:buNone/>
              <a:defRPr/>
            </a:pPr>
            <a:r>
              <a:rPr lang="de-DE" altLang="de-DE" kern="0" dirty="0">
                <a:effectLst/>
              </a:rPr>
              <a:t>	Das Parken auf den Stellplätzen</a:t>
            </a:r>
          </a:p>
          <a:p>
            <a:pPr eaLnBrk="1" hangingPunct="1">
              <a:buFontTx/>
              <a:buNone/>
              <a:defRPr/>
            </a:pPr>
            <a:r>
              <a:rPr lang="de-DE" altLang="de-DE" kern="0" dirty="0">
                <a:effectLst/>
              </a:rPr>
              <a:t>	- „Auf der </a:t>
            </a:r>
            <a:r>
              <a:rPr lang="de-DE" altLang="de-DE" kern="0" dirty="0" err="1">
                <a:effectLst/>
              </a:rPr>
              <a:t>Bredde</a:t>
            </a:r>
            <a:r>
              <a:rPr lang="de-DE" altLang="de-DE" kern="0" dirty="0">
                <a:effectLst/>
              </a:rPr>
              <a:t>“ und</a:t>
            </a:r>
          </a:p>
          <a:p>
            <a:pPr eaLnBrk="1" hangingPunct="1">
              <a:buFontTx/>
              <a:buNone/>
              <a:defRPr/>
            </a:pPr>
            <a:r>
              <a:rPr lang="de-DE" altLang="de-DE" kern="0" dirty="0">
                <a:effectLst/>
              </a:rPr>
              <a:t>	- Bereich Turnhalle / Zufahrt über</a:t>
            </a:r>
          </a:p>
          <a:p>
            <a:pPr eaLnBrk="1" hangingPunct="1">
              <a:buFontTx/>
              <a:buNone/>
              <a:defRPr/>
            </a:pPr>
            <a:r>
              <a:rPr lang="de-DE" altLang="de-DE" kern="0" dirty="0">
                <a:effectLst/>
              </a:rPr>
              <a:t>	  </a:t>
            </a:r>
            <a:r>
              <a:rPr lang="de-DE" altLang="de-DE" kern="0" dirty="0" err="1">
                <a:effectLst/>
              </a:rPr>
              <a:t>Kirchhellener</a:t>
            </a:r>
            <a:r>
              <a:rPr lang="de-DE" altLang="de-DE" kern="0" dirty="0">
                <a:effectLst/>
              </a:rPr>
              <a:t> Ring</a:t>
            </a:r>
          </a:p>
          <a:p>
            <a:pPr eaLnBrk="1" hangingPunct="1">
              <a:buFontTx/>
              <a:buNone/>
              <a:defRPr/>
            </a:pPr>
            <a:r>
              <a:rPr lang="de-DE" altLang="de-DE" kern="0" dirty="0">
                <a:effectLst/>
              </a:rPr>
              <a:t>	ist ausschließlich den Lehrkräften und Angestellten des VGK gestattet! Diese Personengruppen besitzen einen Parkausweis!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Rotary-Club</a:t>
            </a:r>
          </a:p>
        </p:txBody>
      </p:sp>
      <p:sp>
        <p:nvSpPr>
          <p:cNvPr id="153603" name="Rectangle 3"/>
          <p:cNvSpPr>
            <a:spLocks noGrp="1" noChangeArrowheads="1"/>
          </p:cNvSpPr>
          <p:nvPr>
            <p:ph type="body" idx="1"/>
          </p:nvPr>
        </p:nvSpPr>
        <p:spPr>
          <a:xfrm>
            <a:off x="457200" y="1600200"/>
            <a:ext cx="8229600" cy="4997450"/>
          </a:xfrm>
        </p:spPr>
        <p:txBody>
          <a:bodyPr/>
          <a:lstStyle/>
          <a:p>
            <a:pPr algn="just" eaLnBrk="1" hangingPunct="1">
              <a:lnSpc>
                <a:spcPct val="110000"/>
              </a:lnSpc>
              <a:buFont typeface="Wingdings" panose="05000000000000000000" pitchFamily="2" charset="2"/>
              <a:buNone/>
              <a:defRPr/>
            </a:pPr>
            <a:r>
              <a:rPr lang="de-DE" sz="1800" dirty="0">
                <a:effectLst/>
              </a:rPr>
              <a:t>	</a:t>
            </a:r>
            <a:r>
              <a:rPr lang="de-DE" sz="2200" dirty="0">
                <a:effectLst/>
              </a:rPr>
              <a:t>Rotary ist eine Organisation von Angehörigen aller Berufe, die sich weltweit vereinigt haben, um humanitäre Dienste zu leisten und sich für Frieden und Völkerverständigung </a:t>
            </a:r>
            <a:r>
              <a:rPr lang="de-DE" sz="2200" dirty="0" err="1">
                <a:effectLst/>
              </a:rPr>
              <a:t>einzu</a:t>
            </a:r>
            <a:r>
              <a:rPr lang="de-DE" sz="2200" dirty="0">
                <a:effectLst/>
              </a:rPr>
              <a:t>-setzen. Paul P. Harris gründete den ersten Dienstclub der Welt, den Rotary Club </a:t>
            </a:r>
            <a:r>
              <a:rPr lang="de-DE" sz="2200" dirty="0" err="1">
                <a:effectLst/>
              </a:rPr>
              <a:t>of</a:t>
            </a:r>
            <a:r>
              <a:rPr lang="de-DE" sz="2200" dirty="0">
                <a:effectLst/>
              </a:rPr>
              <a:t> Chicago, Illinois, am 23. Februar 1905. Der Name „Rotary“ leitet sich aus der frühen Praxis ab, sich im Rotationssystem in den verschiedenen Büros der Mitglieder zu treffen. </a:t>
            </a:r>
          </a:p>
          <a:p>
            <a:pPr algn="just" eaLnBrk="1" hangingPunct="1">
              <a:lnSpc>
                <a:spcPct val="110000"/>
              </a:lnSpc>
              <a:buFont typeface="Wingdings" panose="05000000000000000000" pitchFamily="2" charset="2"/>
              <a:buNone/>
              <a:defRPr/>
            </a:pPr>
            <a:r>
              <a:rPr lang="de-DE" sz="2200" dirty="0">
                <a:effectLst/>
              </a:rPr>
              <a:t>	Das VGK ist eine Kooperation mit den Rotariern eingegangen, um den Schülerinnen und Schülern eine Alternative hinsichtlich ihrer Berufsfindung zu geben. Nähere Informationen (inkl. Zugangscode) erteilt Herr Schulte.</a:t>
            </a:r>
            <a:r>
              <a:rPr lang="de-DE" sz="2000" dirty="0">
                <a:effectLst/>
              </a:rPr>
              <a:t>	</a:t>
            </a:r>
            <a:endParaRPr lang="de-DE" sz="2000" dirty="0"/>
          </a:p>
        </p:txBody>
      </p:sp>
      <p:sp>
        <p:nvSpPr>
          <p:cNvPr id="100356"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100357" name="Rechteck 5"/>
          <p:cNvSpPr>
            <a:spLocks noChangeArrowheads="1"/>
          </p:cNvSpPr>
          <p:nvPr/>
        </p:nvSpPr>
        <p:spPr bwMode="auto">
          <a:xfrm>
            <a:off x="5076825" y="6372225"/>
            <a:ext cx="378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Informationspflicht</a:t>
            </a:r>
          </a:p>
        </p:txBody>
      </p:sp>
      <p:sp>
        <p:nvSpPr>
          <p:cNvPr id="101379" name="Rectangle 3"/>
          <p:cNvSpPr>
            <a:spLocks noGrp="1" noChangeArrowheads="1"/>
          </p:cNvSpPr>
          <p:nvPr>
            <p:ph type="body" idx="1"/>
          </p:nvPr>
        </p:nvSpPr>
        <p:spPr/>
        <p:txBody>
          <a:bodyPr/>
          <a:lstStyle/>
          <a:p>
            <a:pPr algn="just" eaLnBrk="1" hangingPunct="1">
              <a:buFont typeface="Wingdings" panose="05000000000000000000" pitchFamily="2" charset="2"/>
              <a:buNone/>
            </a:pPr>
            <a:r>
              <a:rPr lang="de-DE" altLang="de-DE" sz="2400">
                <a:effectLst/>
              </a:rPr>
              <a:t>	Es besteht für alle Schülerinnen und Schüler der gym-nasialen Oberstufe des VGK die </a:t>
            </a:r>
            <a:r>
              <a:rPr lang="de-DE" altLang="de-DE" sz="2400" b="1">
                <a:solidFill>
                  <a:srgbClr val="0000FF"/>
                </a:solidFill>
                <a:effectLst/>
              </a:rPr>
              <a:t>Pflicht</a:t>
            </a:r>
            <a:r>
              <a:rPr lang="de-DE" altLang="de-DE" sz="2400">
                <a:effectLst/>
              </a:rPr>
              <a:t>, sich über alle sie betreffenden Belange zu informieren und dabei die von der Schule angebotenen Informationswege zu nutzen.</a:t>
            </a:r>
          </a:p>
          <a:p>
            <a:pPr algn="just" eaLnBrk="1" hangingPunct="1">
              <a:buFont typeface="Wingdings" panose="05000000000000000000" pitchFamily="2" charset="2"/>
              <a:buNone/>
            </a:pPr>
            <a:r>
              <a:rPr lang="de-DE" altLang="de-DE" sz="2400">
                <a:effectLst/>
              </a:rPr>
              <a:t>	Dazu gehören u. a. die Jahrgangs-Schaukästen und andere Aushänge, die Jahrgangsstufenversammlungen sowie Beratungsgespräche mit der Jahrgangs- und Oberstufenleitung und anderen Lehrerinnen und Lehrern.</a:t>
            </a:r>
          </a:p>
        </p:txBody>
      </p:sp>
      <p:sp>
        <p:nvSpPr>
          <p:cNvPr id="101380"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101381" name="Rechteck 5"/>
          <p:cNvSpPr>
            <a:spLocks noChangeArrowheads="1"/>
          </p:cNvSpPr>
          <p:nvPr/>
        </p:nvSpPr>
        <p:spPr bwMode="auto">
          <a:xfrm>
            <a:off x="5076825" y="6381750"/>
            <a:ext cx="3783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Tree>
  </p:cSld>
  <p:clrMapOvr>
    <a:masterClrMapping/>
  </p:clrMapOvr>
</p:sld>
</file>

<file path=ppt/theme/theme1.xml><?xml version="1.0" encoding="utf-8"?>
<a:theme xmlns:a="http://schemas.openxmlformats.org/drawingml/2006/main" name="Digitale Punkte">
  <a:themeElements>
    <a:clrScheme name="Digitale Punkte 1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006600"/>
      </a:hlink>
      <a:folHlink>
        <a:srgbClr val="33CC33"/>
      </a:folHlink>
    </a:clrScheme>
    <a:fontScheme name="Digitale Punk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Digitale Punkte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e Punkt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e Punkte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e Punkte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e Punkte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e Punkte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e Punkte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e Punkte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e Punkte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Digitale Punkte 10">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0066FF"/>
        </a:folHlink>
      </a:clrScheme>
      <a:clrMap bg1="lt1" tx1="dk1" bg2="lt2" tx2="dk2" accent1="accent1" accent2="accent2" accent3="accent3" accent4="accent4" accent5="accent5" accent6="accent6" hlink="hlink" folHlink="folHlink"/>
    </a:extraClrScheme>
    <a:extraClrScheme>
      <a:clrScheme name="Digitale Punkte 11">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0000FF"/>
        </a:hlink>
        <a:folHlink>
          <a:srgbClr val="0066FF"/>
        </a:folHlink>
      </a:clrScheme>
      <a:clrMap bg1="lt1" tx1="dk1" bg2="lt2" tx2="dk2" accent1="accent1" accent2="accent2" accent3="accent3" accent4="accent4" accent5="accent5" accent6="accent6" hlink="hlink" folHlink="folHlink"/>
    </a:extraClrScheme>
    <a:extraClrScheme>
      <a:clrScheme name="Digitale Punkte 12">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0000FF"/>
        </a:hlink>
        <a:folHlink>
          <a:srgbClr val="6699FF"/>
        </a:folHlink>
      </a:clrScheme>
      <a:clrMap bg1="lt1" tx1="dk1" bg2="lt2" tx2="dk2" accent1="accent1" accent2="accent2" accent3="accent3" accent4="accent4" accent5="accent5" accent6="accent6" hlink="hlink" folHlink="folHlink"/>
    </a:extraClrScheme>
    <a:extraClrScheme>
      <a:clrScheme name="Digitale Punkte 13">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0000FF"/>
        </a:hlink>
        <a:folHlink>
          <a:srgbClr val="99CCFF"/>
        </a:folHlink>
      </a:clrScheme>
      <a:clrMap bg1="lt1" tx1="dk1" bg2="lt2" tx2="dk2" accent1="accent1" accent2="accent2" accent3="accent3" accent4="accent4" accent5="accent5" accent6="accent6" hlink="hlink" folHlink="folHlink"/>
    </a:extraClrScheme>
    <a:extraClrScheme>
      <a:clrScheme name="Digitale Punkte 1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006600"/>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0</TotalTime>
  <Words>7238</Words>
  <Application>Microsoft Office PowerPoint</Application>
  <PresentationFormat>Bildschirmpräsentation (4:3)</PresentationFormat>
  <Paragraphs>1521</Paragraphs>
  <Slides>96</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3</vt:i4>
      </vt:variant>
      <vt:variant>
        <vt:lpstr>Folientitel</vt:lpstr>
      </vt:variant>
      <vt:variant>
        <vt:i4>96</vt:i4>
      </vt:variant>
    </vt:vector>
  </HeadingPairs>
  <TitlesOfParts>
    <vt:vector size="105" baseType="lpstr">
      <vt:lpstr>Arial</vt:lpstr>
      <vt:lpstr>Calibri</vt:lpstr>
      <vt:lpstr>Symbol</vt:lpstr>
      <vt:lpstr>Times</vt:lpstr>
      <vt:lpstr>Wingdings</vt:lpstr>
      <vt:lpstr>Digitale Punkte</vt:lpstr>
      <vt:lpstr>Diagramm</vt:lpstr>
      <vt:lpstr>Dokument</vt:lpstr>
      <vt:lpstr>Document</vt:lpstr>
      <vt:lpstr>Die gymnasiale Oberstufe am Vestischen Gymnasium Kirchhellen</vt:lpstr>
      <vt:lpstr>Einführung</vt:lpstr>
      <vt:lpstr>Informationen zur Oberstufe</vt:lpstr>
      <vt:lpstr>Seitenführung (Thema anklicken)</vt:lpstr>
      <vt:lpstr>Aufnahmevoraussetzungen</vt:lpstr>
      <vt:lpstr>Die gymnasiale Oberstufe</vt:lpstr>
      <vt:lpstr>Abschlüsse</vt:lpstr>
      <vt:lpstr>Aufgabenfelder</vt:lpstr>
      <vt:lpstr>Fächerangebot am VGK</vt:lpstr>
      <vt:lpstr>Wochenstunden und Kurse</vt:lpstr>
      <vt:lpstr>Pflicht- und Wahlbereich (1/4)</vt:lpstr>
      <vt:lpstr>Pflicht- und Wahlbereich (2/4)</vt:lpstr>
      <vt:lpstr>Pflicht- und Wahlbereich Eph (3/4)</vt:lpstr>
      <vt:lpstr>Pflicht- und Wahlbereich (4/4)</vt:lpstr>
      <vt:lpstr>Vertiefungsfächer </vt:lpstr>
      <vt:lpstr>Vorüberlegungen für die Wahlen zur Einführungsphase (1/2)</vt:lpstr>
      <vt:lpstr>Vorüberlegungen für die Wahlen zur Einführungsphase (2/2)</vt:lpstr>
      <vt:lpstr>Schullaufbahn</vt:lpstr>
      <vt:lpstr>PowerPoint-Präsentation</vt:lpstr>
      <vt:lpstr>PowerPoint-Präsentation</vt:lpstr>
      <vt:lpstr>Schullaufbahnbogen</vt:lpstr>
      <vt:lpstr>Schullaufbahn</vt:lpstr>
      <vt:lpstr>PowerPoint-Präsentation</vt:lpstr>
      <vt:lpstr>PowerPoint-Präsentation</vt:lpstr>
      <vt:lpstr>Schullaufbahnbogen</vt:lpstr>
      <vt:lpstr>Schullaufbahn</vt:lpstr>
      <vt:lpstr>PowerPoint-Präsentation</vt:lpstr>
      <vt:lpstr>PowerPoint-Präsentation</vt:lpstr>
      <vt:lpstr>Schullaufbahnbogen</vt:lpstr>
      <vt:lpstr>Laufbahnänderungen</vt:lpstr>
      <vt:lpstr>Leistungsnachweise (1/3):  Klausuren Einführungsphase</vt:lpstr>
      <vt:lpstr>Leistungsnachweise (2/3):  Zentrale Klausuren Eph</vt:lpstr>
      <vt:lpstr>Leistungsnachweise (3/3): Bewertung</vt:lpstr>
      <vt:lpstr>Das Bewertungssystem (1/2)</vt:lpstr>
      <vt:lpstr>Das Bewertungssystem (2/2)</vt:lpstr>
      <vt:lpstr>Versetzung in die Qualifikationsphase (1/3)</vt:lpstr>
      <vt:lpstr>Versetzung in die Qualifikationsphase(2/3)</vt:lpstr>
      <vt:lpstr>Versetzung in die Qualifikationsphase (3/3)</vt:lpstr>
      <vt:lpstr>Qualifikationsphase und Abiturbestimmungen (1/2)</vt:lpstr>
      <vt:lpstr>Qualifikationsphase und Abiturbestimmungen (2/2)</vt:lpstr>
      <vt:lpstr>Facharbeiten</vt:lpstr>
      <vt:lpstr>Projektkurse</vt:lpstr>
      <vt:lpstr>Unterrichtsorganisation in der Sek. II</vt:lpstr>
      <vt:lpstr>1. Aufgabenfeld (sprachlich-literarisch-künstlerisch)</vt:lpstr>
      <vt:lpstr>2. Aufgabenfeld (gesellschaftswissenschaftlich)</vt:lpstr>
      <vt:lpstr>3. Aufgabenfeld (mathematisch-naturwissenschaftlich)</vt:lpstr>
      <vt:lpstr>Ohne Aufgabenfeld/Zuordnung</vt:lpstr>
      <vt:lpstr>LK und GK</vt:lpstr>
      <vt:lpstr>Wahl der Abiturfächer</vt:lpstr>
      <vt:lpstr>Klausuren (1/3: allgemein)</vt:lpstr>
      <vt:lpstr>Klausuren (2/3: Schwerpunkt)</vt:lpstr>
      <vt:lpstr>Klausuren (3/3: Anzahl, Dauer)</vt:lpstr>
      <vt:lpstr>Besondere Lernleistung (1/3)</vt:lpstr>
      <vt:lpstr>Besondere Lernleistung (2/3)</vt:lpstr>
      <vt:lpstr>Besondere Lernleistung (3/3)</vt:lpstr>
      <vt:lpstr>Gesamtqualifikation (1/7)</vt:lpstr>
      <vt:lpstr>Gesamtqualifikation (2/7)</vt:lpstr>
      <vt:lpstr>Gesamtqualifikation (3/7)</vt:lpstr>
      <vt:lpstr>Gesamtqualifikation (4/7)</vt:lpstr>
      <vt:lpstr>Gesamtqualifikation (5/7)</vt:lpstr>
      <vt:lpstr>Gesamtqualifikation (6/7)</vt:lpstr>
      <vt:lpstr>Gesamtqualifikation (7/7)</vt:lpstr>
      <vt:lpstr>Zulassung zum Abitur – Leistungsdefizite (weniger als 5 Punkte)</vt:lpstr>
      <vt:lpstr>Wiederholung (1/2)</vt:lpstr>
      <vt:lpstr>Wiederholung (2/2)</vt:lpstr>
      <vt:lpstr>Rücktritt (1/2)</vt:lpstr>
      <vt:lpstr>Rücktritt (2/2)</vt:lpstr>
      <vt:lpstr>Erkrankung</vt:lpstr>
      <vt:lpstr>Versäumnis (1/2)</vt:lpstr>
      <vt:lpstr>Versäumnis (2/2)</vt:lpstr>
      <vt:lpstr>Die schriftlichen Abiturprüfungen</vt:lpstr>
      <vt:lpstr>Täuschung und andere Unregelmäßigkeiten (1/4)</vt:lpstr>
      <vt:lpstr>Täuschung und andere Unregelmäßigkeiten (2/4)</vt:lpstr>
      <vt:lpstr>Täuschung und andere Unregelmäßigkeiten (3/4)</vt:lpstr>
      <vt:lpstr>Täuschung und andere Unregelmäßigkeiten (4/4)</vt:lpstr>
      <vt:lpstr>Die mündlichen Abiturprüfungen (1/5) </vt:lpstr>
      <vt:lpstr>Die mündlichen Abiturprüfungen (2/5) </vt:lpstr>
      <vt:lpstr>Die mündlichen Prüfungen  (3/5: 1. – 3. Abiturfach)</vt:lpstr>
      <vt:lpstr>Die mündlichen Prüfungen  (4/5: 1. – 3. Abiturfach)</vt:lpstr>
      <vt:lpstr>Die mündlichen Prüfungen  (5/5: 1. – 3. Abiturfach)</vt:lpstr>
      <vt:lpstr>Beispiel (1/3): bestanden</vt:lpstr>
      <vt:lpstr>Beispiel (2/3): nicht bestanden (Keine 2 Fächer / 1 LK mit 25 Punkten)</vt:lpstr>
      <vt:lpstr>Beispiel (3/3): nicht bestanden (Keine 100 Punkte)</vt:lpstr>
      <vt:lpstr>PowerPoint-Präsentation</vt:lpstr>
      <vt:lpstr>Weitere Bestimmungen</vt:lpstr>
      <vt:lpstr>Latinum</vt:lpstr>
      <vt:lpstr>Auslandsaufenthalt (1/2)</vt:lpstr>
      <vt:lpstr>Auslandsaufenthalt (2/2)</vt:lpstr>
      <vt:lpstr>Unterrichtsausfall</vt:lpstr>
      <vt:lpstr>Entschuldigungsformular</vt:lpstr>
      <vt:lpstr>Merke:</vt:lpstr>
      <vt:lpstr>Versäumen von Klausuren</vt:lpstr>
      <vt:lpstr>Beurlaubungsformular</vt:lpstr>
      <vt:lpstr>Parken</vt:lpstr>
      <vt:lpstr>Rotary-Club</vt:lpstr>
      <vt:lpstr>Informationspflicht</vt:lpstr>
    </vt:vector>
  </TitlesOfParts>
  <Company>Schulte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Oliver</dc:creator>
  <cp:lastModifiedBy>Heike Mamsch</cp:lastModifiedBy>
  <cp:revision>804</cp:revision>
  <dcterms:created xsi:type="dcterms:W3CDTF">2009-10-21T11:43:57Z</dcterms:created>
  <dcterms:modified xsi:type="dcterms:W3CDTF">2024-01-26T13:37:01Z</dcterms:modified>
</cp:coreProperties>
</file>